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 id="2147483786" r:id="rId2"/>
  </p:sldMasterIdLst>
  <p:notesMasterIdLst>
    <p:notesMasterId r:id="rId20"/>
  </p:notesMasterIdLst>
  <p:handoutMasterIdLst>
    <p:handoutMasterId r:id="rId21"/>
  </p:handoutMasterIdLst>
  <p:sldIdLst>
    <p:sldId id="256" r:id="rId3"/>
    <p:sldId id="283" r:id="rId4"/>
    <p:sldId id="325" r:id="rId5"/>
    <p:sldId id="309" r:id="rId6"/>
    <p:sldId id="320" r:id="rId7"/>
    <p:sldId id="319" r:id="rId8"/>
    <p:sldId id="321" r:id="rId9"/>
    <p:sldId id="314" r:id="rId10"/>
    <p:sldId id="310" r:id="rId11"/>
    <p:sldId id="323" r:id="rId12"/>
    <p:sldId id="326" r:id="rId13"/>
    <p:sldId id="327" r:id="rId14"/>
    <p:sldId id="313" r:id="rId15"/>
    <p:sldId id="312" r:id="rId16"/>
    <p:sldId id="315" r:id="rId17"/>
    <p:sldId id="317" r:id="rId18"/>
    <p:sldId id="316" r:id="rId19"/>
  </p:sldIdLst>
  <p:sldSz cx="9144000" cy="6858000" type="screen4x3"/>
  <p:notesSz cx="6797675" cy="9926638"/>
  <p:defaultTextStyle>
    <a:defPPr>
      <a:defRPr lang="de-DE"/>
    </a:defPPr>
    <a:lvl1pPr algn="l" rtl="0" fontAlgn="base">
      <a:spcBef>
        <a:spcPct val="0"/>
      </a:spcBef>
      <a:spcAft>
        <a:spcPct val="0"/>
      </a:spcAft>
      <a:defRPr kern="1200">
        <a:solidFill>
          <a:schemeClr val="tx1"/>
        </a:solidFill>
        <a:latin typeface="Century Gothic" pitchFamily="34" charset="0"/>
        <a:ea typeface="+mn-ea"/>
        <a:cs typeface="Arial" charset="0"/>
      </a:defRPr>
    </a:lvl1pPr>
    <a:lvl2pPr marL="455613" indent="1588" algn="l" rtl="0" fontAlgn="base">
      <a:spcBef>
        <a:spcPct val="0"/>
      </a:spcBef>
      <a:spcAft>
        <a:spcPct val="0"/>
      </a:spcAft>
      <a:defRPr kern="1200">
        <a:solidFill>
          <a:schemeClr val="tx1"/>
        </a:solidFill>
        <a:latin typeface="Century Gothic" pitchFamily="34" charset="0"/>
        <a:ea typeface="+mn-ea"/>
        <a:cs typeface="Arial" charset="0"/>
      </a:defRPr>
    </a:lvl2pPr>
    <a:lvl3pPr marL="912813" indent="1588" algn="l" rtl="0" fontAlgn="base">
      <a:spcBef>
        <a:spcPct val="0"/>
      </a:spcBef>
      <a:spcAft>
        <a:spcPct val="0"/>
      </a:spcAft>
      <a:defRPr kern="1200">
        <a:solidFill>
          <a:schemeClr val="tx1"/>
        </a:solidFill>
        <a:latin typeface="Century Gothic" pitchFamily="34" charset="0"/>
        <a:ea typeface="+mn-ea"/>
        <a:cs typeface="Arial" charset="0"/>
      </a:defRPr>
    </a:lvl3pPr>
    <a:lvl4pPr marL="1370013" indent="1588" algn="l" rtl="0" fontAlgn="base">
      <a:spcBef>
        <a:spcPct val="0"/>
      </a:spcBef>
      <a:spcAft>
        <a:spcPct val="0"/>
      </a:spcAft>
      <a:defRPr kern="1200">
        <a:solidFill>
          <a:schemeClr val="tx1"/>
        </a:solidFill>
        <a:latin typeface="Century Gothic" pitchFamily="34" charset="0"/>
        <a:ea typeface="+mn-ea"/>
        <a:cs typeface="Arial" charset="0"/>
      </a:defRPr>
    </a:lvl4pPr>
    <a:lvl5pPr marL="1827213" indent="1588" algn="l" rtl="0" fontAlgn="base">
      <a:spcBef>
        <a:spcPct val="0"/>
      </a:spcBef>
      <a:spcAft>
        <a:spcPct val="0"/>
      </a:spcAft>
      <a:defRPr kern="1200">
        <a:solidFill>
          <a:schemeClr val="tx1"/>
        </a:solidFill>
        <a:latin typeface="Century Gothic" pitchFamily="34" charset="0"/>
        <a:ea typeface="+mn-ea"/>
        <a:cs typeface="Arial" charset="0"/>
      </a:defRPr>
    </a:lvl5pPr>
    <a:lvl6pPr marL="2286000" algn="l" defTabSz="914400" rtl="0" eaLnBrk="1" latinLnBrk="0" hangingPunct="1">
      <a:defRPr kern="1200">
        <a:solidFill>
          <a:schemeClr val="tx1"/>
        </a:solidFill>
        <a:latin typeface="Century Gothic" pitchFamily="34" charset="0"/>
        <a:ea typeface="+mn-ea"/>
        <a:cs typeface="Arial" charset="0"/>
      </a:defRPr>
    </a:lvl6pPr>
    <a:lvl7pPr marL="2743200" algn="l" defTabSz="914400" rtl="0" eaLnBrk="1" latinLnBrk="0" hangingPunct="1">
      <a:defRPr kern="1200">
        <a:solidFill>
          <a:schemeClr val="tx1"/>
        </a:solidFill>
        <a:latin typeface="Century Gothic" pitchFamily="34" charset="0"/>
        <a:ea typeface="+mn-ea"/>
        <a:cs typeface="Arial" charset="0"/>
      </a:defRPr>
    </a:lvl7pPr>
    <a:lvl8pPr marL="3200400" algn="l" defTabSz="914400" rtl="0" eaLnBrk="1" latinLnBrk="0" hangingPunct="1">
      <a:defRPr kern="1200">
        <a:solidFill>
          <a:schemeClr val="tx1"/>
        </a:solidFill>
        <a:latin typeface="Century Gothic" pitchFamily="34" charset="0"/>
        <a:ea typeface="+mn-ea"/>
        <a:cs typeface="Arial" charset="0"/>
      </a:defRPr>
    </a:lvl8pPr>
    <a:lvl9pPr marL="3657600" algn="l" defTabSz="914400" rtl="0" eaLnBrk="1" latinLnBrk="0" hangingPunct="1">
      <a:defRPr kern="1200">
        <a:solidFill>
          <a:schemeClr val="tx1"/>
        </a:solidFill>
        <a:latin typeface="Century Gothic" pitchFamily="34" charset="0"/>
        <a:ea typeface="+mn-ea"/>
        <a:cs typeface="Arial" charset="0"/>
      </a:defRPr>
    </a:lvl9pPr>
  </p:defaultTextStyle>
  <p:extLst>
    <p:ext uri="{EFAFB233-063F-42B5-8137-9DF3F51BA10A}">
      <p15:sldGuideLst xmlns:p15="http://schemas.microsoft.com/office/powerpoint/2012/main">
        <p15:guide id="1" orient="horz" pos="2161">
          <p15:clr>
            <a:srgbClr val="A4A3A4"/>
          </p15:clr>
        </p15:guide>
        <p15:guide id="2" pos="2881">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guide id="3" orient="horz"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0F0"/>
    <a:srgbClr val="FFFF00"/>
    <a:srgbClr val="90F32D"/>
    <a:srgbClr val="993300"/>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02" autoAdjust="0"/>
    <p:restoredTop sz="68861" autoAdjust="0"/>
  </p:normalViewPr>
  <p:slideViewPr>
    <p:cSldViewPr>
      <p:cViewPr varScale="1">
        <p:scale>
          <a:sx n="56" d="100"/>
          <a:sy n="56" d="100"/>
        </p:scale>
        <p:origin x="2141" y="48"/>
      </p:cViewPr>
      <p:guideLst>
        <p:guide orient="horz" pos="2161"/>
        <p:guide pos="2881"/>
      </p:guideLst>
    </p:cSldViewPr>
  </p:slideViewPr>
  <p:outlineViewPr>
    <p:cViewPr>
      <p:scale>
        <a:sx n="33" d="100"/>
        <a:sy n="33" d="100"/>
      </p:scale>
      <p:origin x="0" y="-750"/>
    </p:cViewPr>
  </p:outlineViewPr>
  <p:notesTextViewPr>
    <p:cViewPr>
      <p:scale>
        <a:sx n="100" d="100"/>
        <a:sy n="100" d="100"/>
      </p:scale>
      <p:origin x="0" y="0"/>
    </p:cViewPr>
  </p:notesTextViewPr>
  <p:notesViewPr>
    <p:cSldViewPr>
      <p:cViewPr>
        <p:scale>
          <a:sx n="100" d="100"/>
          <a:sy n="100" d="100"/>
        </p:scale>
        <p:origin x="3486" y="-606"/>
      </p:cViewPr>
      <p:guideLst>
        <p:guide orient="horz" pos="3126"/>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1"/>
            <a:ext cx="2946400" cy="496888"/>
          </a:xfrm>
          <a:prstGeom prst="rect">
            <a:avLst/>
          </a:prstGeom>
        </p:spPr>
        <p:txBody>
          <a:bodyPr vert="horz" lIns="91430" tIns="45715" rIns="91430" bIns="45715" rtlCol="0"/>
          <a:lstStyle>
            <a:lvl1pPr algn="l">
              <a:defRPr sz="1200"/>
            </a:lvl1pPr>
          </a:lstStyle>
          <a:p>
            <a:pPr>
              <a:defRPr/>
            </a:pPr>
            <a:endParaRPr lang="de-DE"/>
          </a:p>
        </p:txBody>
      </p:sp>
      <p:sp>
        <p:nvSpPr>
          <p:cNvPr id="3" name="Datumsplatzhalter 2"/>
          <p:cNvSpPr>
            <a:spLocks noGrp="1"/>
          </p:cNvSpPr>
          <p:nvPr>
            <p:ph type="dt" sz="quarter" idx="1"/>
          </p:nvPr>
        </p:nvSpPr>
        <p:spPr>
          <a:xfrm>
            <a:off x="3849688" y="1"/>
            <a:ext cx="2946400" cy="496888"/>
          </a:xfrm>
          <a:prstGeom prst="rect">
            <a:avLst/>
          </a:prstGeom>
        </p:spPr>
        <p:txBody>
          <a:bodyPr vert="horz" lIns="91430" tIns="45715" rIns="91430" bIns="45715" rtlCol="0"/>
          <a:lstStyle>
            <a:lvl1pPr algn="r">
              <a:defRPr sz="1200"/>
            </a:lvl1pPr>
          </a:lstStyle>
          <a:p>
            <a:pPr>
              <a:defRPr/>
            </a:pPr>
            <a:fld id="{644F6846-04DB-4B7A-A27D-56E7846C1CB0}" type="datetimeFigureOut">
              <a:rPr lang="de-DE"/>
              <a:pPr>
                <a:defRPr/>
              </a:pPr>
              <a:t>12.11.2021</a:t>
            </a:fld>
            <a:endParaRPr lang="de-DE"/>
          </a:p>
        </p:txBody>
      </p:sp>
      <p:sp>
        <p:nvSpPr>
          <p:cNvPr id="4" name="Fußzeilenplatzhalter 3"/>
          <p:cNvSpPr>
            <a:spLocks noGrp="1"/>
          </p:cNvSpPr>
          <p:nvPr>
            <p:ph type="ftr" sz="quarter" idx="2"/>
          </p:nvPr>
        </p:nvSpPr>
        <p:spPr>
          <a:xfrm>
            <a:off x="0" y="9428164"/>
            <a:ext cx="2946400" cy="496887"/>
          </a:xfrm>
          <a:prstGeom prst="rect">
            <a:avLst/>
          </a:prstGeom>
        </p:spPr>
        <p:txBody>
          <a:bodyPr vert="horz" lIns="91430" tIns="45715" rIns="91430" bIns="45715" rtlCol="0" anchor="b"/>
          <a:lstStyle>
            <a:lvl1pPr algn="l">
              <a:defRPr sz="1200"/>
            </a:lvl1pPr>
          </a:lstStyle>
          <a:p>
            <a:pPr>
              <a:defRPr/>
            </a:pPr>
            <a:endParaRPr lang="de-DE"/>
          </a:p>
        </p:txBody>
      </p:sp>
      <p:sp>
        <p:nvSpPr>
          <p:cNvPr id="5" name="Foliennummernplatzhalter 4"/>
          <p:cNvSpPr>
            <a:spLocks noGrp="1"/>
          </p:cNvSpPr>
          <p:nvPr>
            <p:ph type="sldNum" sz="quarter" idx="3"/>
          </p:nvPr>
        </p:nvSpPr>
        <p:spPr>
          <a:xfrm>
            <a:off x="3849688" y="9428164"/>
            <a:ext cx="2946400" cy="496887"/>
          </a:xfrm>
          <a:prstGeom prst="rect">
            <a:avLst/>
          </a:prstGeom>
        </p:spPr>
        <p:txBody>
          <a:bodyPr vert="horz" lIns="91430" tIns="45715" rIns="91430" bIns="45715" rtlCol="0" anchor="b"/>
          <a:lstStyle>
            <a:lvl1pPr algn="r">
              <a:defRPr sz="1200"/>
            </a:lvl1pPr>
          </a:lstStyle>
          <a:p>
            <a:pPr>
              <a:defRPr/>
            </a:pPr>
            <a:fld id="{B193B5D6-89B7-44A9-ACEF-ED1BAB910554}" type="slidenum">
              <a:rPr lang="de-DE"/>
              <a:pPr>
                <a:defRPr/>
              </a:pPr>
              <a:t>‹Nr.›</a:t>
            </a:fld>
            <a:endParaRPr lang="de-DE"/>
          </a:p>
        </p:txBody>
      </p:sp>
    </p:spTree>
    <p:extLst>
      <p:ext uri="{BB962C8B-B14F-4D97-AF65-F5344CB8AC3E}">
        <p14:creationId xmlns:p14="http://schemas.microsoft.com/office/powerpoint/2010/main" val="23288587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1"/>
            <a:ext cx="2946400" cy="49688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defRPr sz="1200">
                <a:latin typeface="Arial" charset="0"/>
                <a:cs typeface="+mn-cs"/>
              </a:defRPr>
            </a:lvl1pPr>
          </a:lstStyle>
          <a:p>
            <a:pPr>
              <a:defRPr/>
            </a:pPr>
            <a:endParaRPr lang="de-DE"/>
          </a:p>
        </p:txBody>
      </p:sp>
      <p:sp>
        <p:nvSpPr>
          <p:cNvPr id="11267" name="Rectangle 3"/>
          <p:cNvSpPr>
            <a:spLocks noGrp="1" noChangeArrowheads="1"/>
          </p:cNvSpPr>
          <p:nvPr>
            <p:ph type="dt" idx="1"/>
          </p:nvPr>
        </p:nvSpPr>
        <p:spPr bwMode="auto">
          <a:xfrm>
            <a:off x="3849688" y="1"/>
            <a:ext cx="2946400" cy="49688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lgn="r">
              <a:defRPr sz="1200">
                <a:latin typeface="Arial" charset="0"/>
                <a:cs typeface="+mn-cs"/>
              </a:defRPr>
            </a:lvl1pPr>
          </a:lstStyle>
          <a:p>
            <a:pPr>
              <a:defRPr/>
            </a:pPr>
            <a:endParaRPr lang="de-DE"/>
          </a:p>
        </p:txBody>
      </p:sp>
      <p:sp>
        <p:nvSpPr>
          <p:cNvPr id="3072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Rectangle 5"/>
          <p:cNvSpPr>
            <a:spLocks noGrp="1" noChangeArrowheads="1"/>
          </p:cNvSpPr>
          <p:nvPr>
            <p:ph type="body" sz="quarter" idx="3"/>
          </p:nvPr>
        </p:nvSpPr>
        <p:spPr bwMode="auto">
          <a:xfrm>
            <a:off x="679450" y="4714876"/>
            <a:ext cx="5438775" cy="4467225"/>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270" name="Rectangle 6"/>
          <p:cNvSpPr>
            <a:spLocks noGrp="1" noChangeArrowheads="1"/>
          </p:cNvSpPr>
          <p:nvPr>
            <p:ph type="ftr" sz="quarter" idx="4"/>
          </p:nvPr>
        </p:nvSpPr>
        <p:spPr bwMode="auto">
          <a:xfrm>
            <a:off x="0" y="9428164"/>
            <a:ext cx="2946400" cy="49688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defRPr sz="1200">
                <a:latin typeface="Arial" charset="0"/>
                <a:cs typeface="+mn-cs"/>
              </a:defRPr>
            </a:lvl1pPr>
          </a:lstStyle>
          <a:p>
            <a:pPr>
              <a:defRPr/>
            </a:pPr>
            <a:endParaRPr lang="de-DE"/>
          </a:p>
        </p:txBody>
      </p:sp>
      <p:sp>
        <p:nvSpPr>
          <p:cNvPr id="11271" name="Rectangle 7"/>
          <p:cNvSpPr>
            <a:spLocks noGrp="1" noChangeArrowheads="1"/>
          </p:cNvSpPr>
          <p:nvPr>
            <p:ph type="sldNum" sz="quarter" idx="5"/>
          </p:nvPr>
        </p:nvSpPr>
        <p:spPr bwMode="auto">
          <a:xfrm>
            <a:off x="3849688" y="9428164"/>
            <a:ext cx="2946400" cy="49688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lgn="r">
              <a:defRPr sz="1200">
                <a:latin typeface="Arial" charset="0"/>
                <a:cs typeface="+mn-cs"/>
              </a:defRPr>
            </a:lvl1pPr>
          </a:lstStyle>
          <a:p>
            <a:pPr>
              <a:defRPr/>
            </a:pPr>
            <a:fld id="{7EE96DB6-CC13-4EC9-80EF-80AE7D60598A}" type="slidenum">
              <a:rPr lang="de-DE"/>
              <a:pPr>
                <a:defRPr/>
              </a:pPr>
              <a:t>‹Nr.›</a:t>
            </a:fld>
            <a:endParaRPr lang="de-DE"/>
          </a:p>
        </p:txBody>
      </p:sp>
    </p:spTree>
    <p:extLst>
      <p:ext uri="{BB962C8B-B14F-4D97-AF65-F5344CB8AC3E}">
        <p14:creationId xmlns:p14="http://schemas.microsoft.com/office/powerpoint/2010/main" val="18425172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5613" algn="l" rtl="0" eaLnBrk="0" fontAlgn="base" hangingPunct="0">
      <a:spcBef>
        <a:spcPct val="30000"/>
      </a:spcBef>
      <a:spcAft>
        <a:spcPct val="0"/>
      </a:spcAft>
      <a:defRPr sz="1200" kern="1200">
        <a:solidFill>
          <a:schemeClr val="tx1"/>
        </a:solidFill>
        <a:latin typeface="Arial" charset="0"/>
        <a:ea typeface="+mn-ea"/>
        <a:cs typeface="+mn-cs"/>
      </a:defRPr>
    </a:lvl2pPr>
    <a:lvl3pPr marL="912813" algn="l" rtl="0" eaLnBrk="0" fontAlgn="base" hangingPunct="0">
      <a:spcBef>
        <a:spcPct val="30000"/>
      </a:spcBef>
      <a:spcAft>
        <a:spcPct val="0"/>
      </a:spcAft>
      <a:defRPr sz="1200" kern="1200">
        <a:solidFill>
          <a:schemeClr val="tx1"/>
        </a:solidFill>
        <a:latin typeface="Arial" charset="0"/>
        <a:ea typeface="+mn-ea"/>
        <a:cs typeface="+mn-cs"/>
      </a:defRPr>
    </a:lvl3pPr>
    <a:lvl4pPr marL="1370013" algn="l" rtl="0" eaLnBrk="0" fontAlgn="base" hangingPunct="0">
      <a:spcBef>
        <a:spcPct val="30000"/>
      </a:spcBef>
      <a:spcAft>
        <a:spcPct val="0"/>
      </a:spcAft>
      <a:defRPr sz="1200" kern="1200">
        <a:solidFill>
          <a:schemeClr val="tx1"/>
        </a:solidFill>
        <a:latin typeface="Arial" charset="0"/>
        <a:ea typeface="+mn-ea"/>
        <a:cs typeface="+mn-cs"/>
      </a:defRPr>
    </a:lvl4pPr>
    <a:lvl5pPr marL="1827213" algn="l" rtl="0" eaLnBrk="0" fontAlgn="base" hangingPunct="0">
      <a:spcBef>
        <a:spcPct val="30000"/>
      </a:spcBef>
      <a:spcAft>
        <a:spcPct val="0"/>
      </a:spcAft>
      <a:defRPr sz="1200" kern="1200">
        <a:solidFill>
          <a:schemeClr val="tx1"/>
        </a:solidFill>
        <a:latin typeface="Arial" charset="0"/>
        <a:ea typeface="+mn-ea"/>
        <a:cs typeface="+mn-cs"/>
      </a:defRPr>
    </a:lvl5pPr>
    <a:lvl6pPr marL="2285695" algn="l" defTabSz="914277" rtl="0" eaLnBrk="1" latinLnBrk="0" hangingPunct="1">
      <a:defRPr sz="1200" kern="1200">
        <a:solidFill>
          <a:schemeClr val="tx1"/>
        </a:solidFill>
        <a:latin typeface="+mn-lt"/>
        <a:ea typeface="+mn-ea"/>
        <a:cs typeface="+mn-cs"/>
      </a:defRPr>
    </a:lvl6pPr>
    <a:lvl7pPr marL="2742833" algn="l" defTabSz="914277" rtl="0" eaLnBrk="1" latinLnBrk="0" hangingPunct="1">
      <a:defRPr sz="1200" kern="1200">
        <a:solidFill>
          <a:schemeClr val="tx1"/>
        </a:solidFill>
        <a:latin typeface="+mn-lt"/>
        <a:ea typeface="+mn-ea"/>
        <a:cs typeface="+mn-cs"/>
      </a:defRPr>
    </a:lvl7pPr>
    <a:lvl8pPr marL="3199973" algn="l" defTabSz="914277" rtl="0" eaLnBrk="1" latinLnBrk="0" hangingPunct="1">
      <a:defRPr sz="1200" kern="1200">
        <a:solidFill>
          <a:schemeClr val="tx1"/>
        </a:solidFill>
        <a:latin typeface="+mn-lt"/>
        <a:ea typeface="+mn-ea"/>
        <a:cs typeface="+mn-cs"/>
      </a:defRPr>
    </a:lvl8pPr>
    <a:lvl9pPr marL="3657112" algn="l" defTabSz="9142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917575" y="744538"/>
            <a:ext cx="4962525" cy="3722687"/>
          </a:xfrm>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dirty="0"/>
              <a:t>Ihr Kind besucht momentan den Kindergarten als Vorschul-Kind, es hat die Untersuchung des Gesundheitsamtes schon gehabt. In diesem Sommer soll Ihr Kind in die Schule kommen.</a:t>
            </a:r>
          </a:p>
          <a:p>
            <a:pPr eaLnBrk="1" hangingPunct="1">
              <a:lnSpc>
                <a:spcPct val="90000"/>
              </a:lnSpc>
            </a:pPr>
            <a:r>
              <a:rPr lang="de-DE" dirty="0"/>
              <a:t>Die meisten Kinder freuen sich schon jetzt darauf – endlich in die Schule zu kommen. Manche denken vielleicht noch gar nicht an Schule, andere haben vielleicht schon jetzt ein wenig Bauchschmerzen. Auch die Gefühlslage von Ihnen, liebe Eltern, dürfte sich zwischen diesen Extremen bewegen. Durchaus können sich die genannten Gefühle bei Ihrem Kind oder bei Ihnen auch im Wechsel die Hand geben. So denken Sie vielleicht an bestimmten Tagen – wie soll das nur klappen im September oder aber auch an anderen Tagen – jetzt ist mein Kind aber wirklich reif für die Schule.</a:t>
            </a:r>
          </a:p>
          <a:p>
            <a:pPr eaLnBrk="1" hangingPunct="1">
              <a:lnSpc>
                <a:spcPct val="90000"/>
              </a:lnSpc>
            </a:pPr>
            <a:endParaRPr lang="de-DE" dirty="0"/>
          </a:p>
          <a:p>
            <a:pPr eaLnBrk="1" hangingPunct="1">
              <a:lnSpc>
                <a:spcPct val="90000"/>
              </a:lnSpc>
            </a:pPr>
            <a:r>
              <a:rPr lang="de-DE" dirty="0"/>
              <a:t>Wir von der Grundschule und vom Kindergarten möchten Sie heute Abend rund um das Thema Vorschule, Schulanfang und Schulfähigkeit möglichst umfassend informieren und gehen davon aus, dass wir Ihre vielleicht noch vorhandenen Fragen heute oder in den kommenden Wochen und Monaten bis zum Schulanfang Ihres Kindes klären können.</a:t>
            </a:r>
          </a:p>
        </p:txBody>
      </p:sp>
    </p:spTree>
    <p:extLst>
      <p:ext uri="{BB962C8B-B14F-4D97-AF65-F5344CB8AC3E}">
        <p14:creationId xmlns:p14="http://schemas.microsoft.com/office/powerpoint/2010/main" val="2516505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2</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3</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606193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4</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sz="1000" dirty="0"/>
              <a:t>Um den Übergang so einfach wie möglich zu gestalten stehen der Kindergarten und die Schule frühzeitig in Kontakt. Der Schritt in die Schule soll für die Kinder so klein und so einfach wie möglich gestaltet werden. Zum einen in Hinblick auf die Vertrautheit mit den Lehrkräften und Räumlichkeiten, mit dem Schulgebäude – zum anderen aber auch was die Arbeitsweisen angeht. </a:t>
            </a:r>
          </a:p>
          <a:p>
            <a:pPr eaLnBrk="1" hangingPunct="1"/>
            <a:endParaRPr lang="de-DE" sz="1000" dirty="0"/>
          </a:p>
          <a:p>
            <a:pPr eaLnBrk="1" hangingPunct="1"/>
            <a:r>
              <a:rPr lang="de-DE" sz="1000" dirty="0"/>
              <a:t>Hierzu möchte ich an Frau Micol, unsere Kooperationslehrerin, abgeben.</a:t>
            </a:r>
          </a:p>
          <a:p>
            <a:pPr eaLnBrk="1" hangingPunct="1"/>
            <a:endParaRPr lang="de-DE" sz="1000" dirty="0"/>
          </a:p>
          <a:p>
            <a:pPr eaLnBrk="1" hangingPunct="1"/>
            <a:r>
              <a:rPr lang="de-DE" sz="1000" dirty="0"/>
              <a:t>Rückstellungen sollen vermieden werden. Defizite sollen möglichst früh erkannt werden und dann im Kindergarten und in der Schule durch gezielte Maßnahmen abgebaut werden – Ausnahmen gibt es weiterhin, im Einzelfall kann eine Rückstellung sogar notwendig sein. Daher wurde auch die Einschulungsuntersuchung vorverlegt, um möglichst früh eventuelle Förderbedürfnisse festzustellen. Kein Kind soll hinter den anderen zurückbleiben müssen. Aus diesem Grund arbeiten unsere Lehrkräfte der Eingangsstufe, insbesondere unsere Kooperationslehrerin Frau Schönthaler möglichst eng mit den Naseweis-Erzieher/innen zusammen, um ein möglichst gut abgestimmtes Programm für alle Vorschulkinder zu gewährleisten.</a:t>
            </a:r>
          </a:p>
          <a:p>
            <a:pPr eaLnBrk="1" hangingPunct="1"/>
            <a:endParaRPr lang="de-DE" sz="1000" dirty="0"/>
          </a:p>
          <a:p>
            <a:pPr eaLnBrk="1" hangingPunct="1"/>
            <a:r>
              <a:rPr lang="de-DE" sz="1000" dirty="0"/>
              <a:t>Der Plan sieht nach straffem Programm für die Kinder aus. Wir legen gemeinsam großen Wert darauf, dass die Angebote für die </a:t>
            </a:r>
            <a:r>
              <a:rPr lang="de-DE" sz="1000" dirty="0" err="1"/>
              <a:t>Naseweiskinder</a:t>
            </a:r>
            <a:r>
              <a:rPr lang="de-DE" sz="1000" dirty="0"/>
              <a:t> passgerecht und spielerisch angelegt sind. Auch die Tests, welche die Kinder in ihren Kindergartengruppen absolvieren, sind kindgerecht aufgebaut.</a:t>
            </a:r>
          </a:p>
          <a:p>
            <a:pPr eaLnBrk="1" hangingPunct="1"/>
            <a:endParaRPr lang="de-DE" sz="1000" dirty="0"/>
          </a:p>
          <a:p>
            <a:pPr eaLnBrk="1" hangingPunct="1"/>
            <a:r>
              <a:rPr lang="de-DE" sz="1000" dirty="0"/>
              <a:t>Die Kinder werden von uns gefordert oder gefördert im Bereich Sprache (Wortschatz, Sprachgebrauch, Reimwörter usw.), im mathematischen Bereich (</a:t>
            </a:r>
            <a:r>
              <a:rPr lang="de-DE" sz="1000" dirty="0" err="1"/>
              <a:t>vorzahlige</a:t>
            </a:r>
            <a:r>
              <a:rPr lang="de-DE" sz="1000" dirty="0"/>
              <a:t> Einsichten, Rechenaufgaben zum Anfassen, Formen, räumliche Vorstellung usw.) und natürlich auch auf der sozialen Ebene durch verschiedene Regeln und Rituale in der Gruppe.</a:t>
            </a:r>
          </a:p>
          <a:p>
            <a:pPr eaLnBrk="1" hangingPunct="1"/>
            <a:endParaRPr lang="de-DE" sz="1000" dirty="0"/>
          </a:p>
          <a:p>
            <a:pPr eaLnBrk="1" hangingPunct="1"/>
            <a:r>
              <a:rPr lang="de-DE" sz="1000" dirty="0"/>
              <a:t>Alles wie gesagt immer unter dem Aspekt – kein Kind bleibt zurück. </a:t>
            </a:r>
          </a:p>
          <a:p>
            <a:pPr eaLnBrk="1" hangingPunct="1"/>
            <a:endParaRPr lang="de-DE" sz="1000" dirty="0"/>
          </a:p>
          <a:p>
            <a:pPr eaLnBrk="1" hangingPunct="1"/>
            <a:r>
              <a:rPr lang="de-DE" sz="1000" dirty="0"/>
              <a:t>Unter diesem Aspekt verstehen Sie bitte auch das außergewöhnliche Anschreiben des Schulamtes an Sie im Bezug auf die Möglichkeit einer sonderpädagogischen Überprüfung Ihres Kindes, welche sowohl Sie als Eltern auf eigenen Wunsch beantragen können, als auch wir als Schule in Absprache mit Ihnen beantragen würden – sollte es gravierende Auffälligkeiten bei Ihrem Kind geben, die eine Einschulung mit sonderpädagogischer Unterstützung in welcher Form auch immer notwendig machen sollten. Dieser Infobrief vom Staatlichen Schulamt dient für Sie als Hinweis, dass Sie als Eltern im Zuge des neuen Inklusionsgesetzes selbst die Möglichkeit haben, einen solchen Antrag zu stellen. Da dieser am Ende stets von der Schule in Form eines Berichts begleitet und letztlich mitunterschrieben werden muss, wäre es uns natürlich immer am liebsten, wenn Sie bei Fragen dahingehend direkt mit uns Kontakt aufnehmen.</a:t>
            </a:r>
          </a:p>
        </p:txBody>
      </p:sp>
    </p:spTree>
    <p:extLst>
      <p:ext uri="{BB962C8B-B14F-4D97-AF65-F5344CB8AC3E}">
        <p14:creationId xmlns:p14="http://schemas.microsoft.com/office/powerpoint/2010/main" val="19317822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5</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b="1" dirty="0"/>
              <a:t>Schulanfang</a:t>
            </a:r>
            <a:endParaRPr lang="de-DE" dirty="0"/>
          </a:p>
          <a:p>
            <a:r>
              <a:rPr lang="de-DE" dirty="0"/>
              <a:t>Der Schulanfang, der Eintritt in die Schule ist ein ganz besonderer Schritt im Leben Ihrer Kinder. Damit endet zu großen Teilen das Kleinkindalter, die Kinder werden selbstständiger, eigenverantwortlicher und wachsen nicht nur im körperlichen Sinne entscheidend.</a:t>
            </a:r>
          </a:p>
          <a:p>
            <a:endParaRPr lang="de-DE" dirty="0"/>
          </a:p>
          <a:p>
            <a:r>
              <a:rPr lang="de-DE" dirty="0"/>
              <a:t>Um den Schulanfang für alle Kinder so einfach wie möglich und so erfolgreich wie möglich zu gestalten, arbeiten Eltern, Kindergarten und Schule Hand in Hand.</a:t>
            </a:r>
          </a:p>
          <a:p>
            <a:endParaRPr lang="de-DE" dirty="0"/>
          </a:p>
          <a:p>
            <a:r>
              <a:rPr lang="de-DE" dirty="0"/>
              <a:t>Zum Schulanfang empfangen wir alle neuen Erstklässler gebührend mit einer kleinen Feier, denn der Eintritt in das Schulleben ist etwas besonderes, etwas schönes. Alle Kinder sind neugierig, haben einen großen Wissensdrang – es liegt im menschlichen Wesen, neues zu Lernen.</a:t>
            </a:r>
          </a:p>
          <a:p>
            <a:endParaRPr lang="de-DE" dirty="0"/>
          </a:p>
          <a:p>
            <a:pPr defTabSz="917052">
              <a:defRPr/>
            </a:pPr>
            <a:r>
              <a:rPr lang="de-DE" dirty="0"/>
              <a:t>Diese Neugierde und den Wissensdrang gilt es zu erhalten, zu nutzen und zu fördern. Daher holen wir jedes Kind an der Stelle ab, wo es persönlich steht bei seinem Schulanfang. Wir gehen darauf ein, dass manche Kinder z.B. schon viele Buchstaben schreiben können, andere haben noch Probleme, ihren Namen zu schreiben und kennen vielleicht noch gar keine anderen Buchstaben. Wir machen Angebote für die Kinder, welche schon im Zahlenraum bis 20 sicher rechnen genauso für die Kinder, die gerade erst bis 10 Zählen können und noch keine weiteren Größenvorstellungen aufbringen. Die Lehrkräfte der Eingangsklasse bieten einen offenen und kindgerechten Unterricht an, damit kein Kind auf der Strecke bleiben muss, damit aber auch bei keinem Kind Langeweile aufkommt. </a:t>
            </a:r>
          </a:p>
          <a:p>
            <a:pPr defTabSz="917052">
              <a:defRPr/>
            </a:pPr>
            <a:endParaRPr lang="de-DE" dirty="0"/>
          </a:p>
          <a:p>
            <a:pPr defTabSz="917052">
              <a:defRPr/>
            </a:pPr>
            <a:r>
              <a:rPr lang="de-DE" b="1" dirty="0"/>
              <a:t>Sicherheit durch Struktur und Bezugsperson</a:t>
            </a:r>
          </a:p>
          <a:p>
            <a:endParaRPr lang="de-DE" dirty="0"/>
          </a:p>
          <a:p>
            <a:r>
              <a:rPr lang="de-DE" dirty="0"/>
              <a:t>Vom Kindergarten führen wir einige Arbeitsweisen fort, vieles kennen und können die Kinder schon – das greifen wir auf und nutzen es weiter:</a:t>
            </a:r>
          </a:p>
          <a:p>
            <a:pPr marL="171947" indent="-171947">
              <a:buFontTx/>
              <a:buChar char="-"/>
            </a:pPr>
            <a:r>
              <a:rPr lang="de-DE" dirty="0"/>
              <a:t>Kinder lernen mit allen Sinnen – sprechen, hören, sehen, fühlen, riechen – auch in der Schule.</a:t>
            </a:r>
          </a:p>
          <a:p>
            <a:pPr marL="171947" indent="-171947">
              <a:buFontTx/>
              <a:buChar char="-"/>
            </a:pPr>
            <a:r>
              <a:rPr lang="de-DE" dirty="0"/>
              <a:t>Das Klassenzimmer als wichtigsten Raum für das gemeinsame und selbstständige Lernen, vergleichbar mit dem festen Rahmen der Kindergartengruppe.</a:t>
            </a:r>
          </a:p>
          <a:p>
            <a:pPr marL="171947" indent="-171947">
              <a:buFontTx/>
              <a:buChar char="-"/>
            </a:pPr>
            <a:r>
              <a:rPr lang="de-DE" dirty="0"/>
              <a:t>Auch in der Schule achten wir besonders am Anfang darauf, dass wir einen rhythmisierten Wechsel von konzentrierter Arbeit und spielerischem Lernen bzw. entspannenden Bewegungspausen leisten. </a:t>
            </a:r>
          </a:p>
          <a:p>
            <a:pPr marL="171947" indent="-171947">
              <a:buFontTx/>
              <a:buChar char="-"/>
            </a:pPr>
            <a:r>
              <a:rPr lang="de-DE" dirty="0"/>
              <a:t>Verbindliche Regeln und wiederkehrende Rituale geben den Kindern einen verlässlichen Rahmen in der Klasse</a:t>
            </a:r>
            <a:r>
              <a:rPr lang="de-DE" baseline="0" dirty="0"/>
              <a:t> – die Klassenlehrerin ist die neue Bezugsperson für die Kinder, sie hat möglichst viele Stunden Unterricht in der Klasse, die Fachlehrkräfte sprechen sich mit ihr gut ab, damit der Rahmen für die Kinder möglichst verlässlich steht.</a:t>
            </a:r>
            <a:endParaRPr lang="de-DE" dirty="0"/>
          </a:p>
          <a:p>
            <a:endParaRPr lang="de-DE" dirty="0"/>
          </a:p>
          <a:p>
            <a:r>
              <a:rPr lang="de-DE" b="1" dirty="0"/>
              <a:t>Lernen ist anstrengend…</a:t>
            </a:r>
          </a:p>
          <a:p>
            <a:endParaRPr lang="de-DE" dirty="0"/>
          </a:p>
          <a:p>
            <a:r>
              <a:rPr lang="de-DE" dirty="0"/>
              <a:t>Für viele Kinder ist</a:t>
            </a:r>
            <a:r>
              <a:rPr lang="de-DE" baseline="0" dirty="0"/>
              <a:t> der Wechsel vom Kindergarten in die Schule notwendig, um den das Verhältnis von Fähigkeiten und Anforderungen weiterhin in einem guten Gleichgewicht und damit eine seelische Ausgeglichenheit zu bewahren. Für einzelne Kinder bedeutet der Wechsel in die Schule sicherlich jedoch auch eine Verschiebung dieses Gleichgewichts durch die steigenden Anforderungen an die persönlichen Fähigkeiten</a:t>
            </a:r>
            <a:r>
              <a:rPr lang="de-DE" dirty="0"/>
              <a:t>:</a:t>
            </a:r>
          </a:p>
          <a:p>
            <a:pPr marL="171947" indent="-171947">
              <a:buFontTx/>
              <a:buChar char="-"/>
            </a:pPr>
            <a:r>
              <a:rPr lang="de-DE" dirty="0"/>
              <a:t>Lernen ist anstrengend und ein lebenslanger Prozess, etwas zu lernen und etwas Neues dann auch zu können - so wie die großen Kinder - gibt Selbstvertrauen und macht Freude. Abgekürzt kann man also Festhalten – erfolgreiches Lernen kostet Schweiß und bringt Freude!</a:t>
            </a:r>
          </a:p>
          <a:p>
            <a:pPr marL="171947" indent="-171947">
              <a:buFontTx/>
              <a:buChar char="-"/>
            </a:pPr>
            <a:endParaRPr lang="de-DE" dirty="0"/>
          </a:p>
          <a:p>
            <a:pPr marL="0" indent="0">
              <a:buFontTx/>
              <a:buNone/>
            </a:pPr>
            <a:r>
              <a:rPr lang="de-DE" b="1" dirty="0"/>
              <a:t>Gemeinsamer Erziehungs- und Bildungsauftrag</a:t>
            </a:r>
          </a:p>
          <a:p>
            <a:pPr marL="0" indent="0">
              <a:buFontTx/>
              <a:buNone/>
            </a:pPr>
            <a:endParaRPr lang="de-DE" dirty="0"/>
          </a:p>
          <a:p>
            <a:pPr marL="171947" indent="-171947">
              <a:buFontTx/>
              <a:buChar char="-"/>
            </a:pPr>
            <a:r>
              <a:rPr lang="de-DE" dirty="0"/>
              <a:t>Beim Lernen unterstützen die Lehrer Ihr Kind, indem Lernstrategien aufgezeigt und durch Wiederholen, Abwandeln und Übertragen des Gelernten geübt werden. Selbstverständlich sind unsere Lehrerinnen auch gute Motivationstrainer – brauchen dazu jedoch</a:t>
            </a:r>
            <a:r>
              <a:rPr lang="de-DE" baseline="0" dirty="0"/>
              <a:t> stets die elterliche Unterstützung durch Zuspruch auf der einen Seite, jedoch auch durch eine transparente und ehrliche Bewusstmachung der Schulsituation, der Notwendigkeit zur Mitarbeit und durch das Fördern der Selbstständigkeit und der Eigenverantwortung. Eltern und Schule müssen hier die gleiche Sprache sprechen um den schulischen Erfolg zu gewährleisten.</a:t>
            </a:r>
          </a:p>
          <a:p>
            <a:pPr marL="171947" indent="-171947">
              <a:buFontTx/>
              <a:buChar char="-"/>
            </a:pPr>
            <a:r>
              <a:rPr lang="de-DE" dirty="0"/>
              <a:t>Der Umgang mit der zur Verfügung stehenden Zeit ist für viele Kinder kein Problem, anfangs gehen die Lehrerinnen auch sehr individuell auf die Bedürfnisse und die Arbeitsgeschwindigkeit ihrer Kinder ein. Manche benötigen jedoch einige Zeit, bis Sie ihren Arbeitsplan in der Schule oder zuhause einhalten können und benötigen auch hier schulische</a:t>
            </a:r>
            <a:r>
              <a:rPr lang="de-DE" baseline="0" dirty="0"/>
              <a:t> und häusliche </a:t>
            </a:r>
            <a:r>
              <a:rPr lang="de-DE" dirty="0"/>
              <a:t>Unterstützung, um den Umgang mit der zur Verfügung stehenden Zeit zu lernen. Auch bedarf es einer</a:t>
            </a:r>
            <a:r>
              <a:rPr lang="de-DE" baseline="0" dirty="0"/>
              <a:t> verlässlichen Konsequenz, dass die Aufgaben erledigt werden müssen, egal wie anstrengend es für das Kind scheinbar ist.</a:t>
            </a:r>
            <a:endParaRPr lang="de-DE" dirty="0"/>
          </a:p>
          <a:p>
            <a:pPr marL="171947" indent="-171947">
              <a:buFontTx/>
              <a:buChar char="-"/>
            </a:pPr>
            <a:r>
              <a:rPr lang="de-DE" dirty="0"/>
              <a:t>Stillsitzen und sich anstrengen können viele Kinder oft schon sehr gut, in den ersten Schultagen sind wir mit winzigen Einheiten von 10-15 Minuten schon zufrieden. Allerdings steigern wir die Phasen des konzentrierten Arbeitens natürlich auch von Woche zu Woche zunehmend. Es gibt dann auch immer wieder Kinder, die sich schwer tun, dies über den ganzen Unterrichtsvormittag durchzuhalten. Hier gilt es vor allem wieder gemeinsam</a:t>
            </a:r>
            <a:r>
              <a:rPr lang="de-DE" baseline="0" dirty="0"/>
              <a:t> und </a:t>
            </a:r>
            <a:r>
              <a:rPr lang="de-DE" dirty="0"/>
              <a:t>individuell für das Kind zu schauen, an was liegt es, was können Eltern und Lehrer tun – gemeinsam findet man in der Regel immer einen guten Weg.</a:t>
            </a:r>
          </a:p>
          <a:p>
            <a:endParaRPr lang="de-DE" dirty="0"/>
          </a:p>
          <a:p>
            <a:r>
              <a:rPr lang="de-DE" dirty="0"/>
              <a:t>Und das sollte am Schulanfang immer gelingen – ein offener Austausch über die Stärken und über die Schwächen des Kindes, über die Beobachtungen, über Fragen und Unklarheiten in allen schulischen und erzieherischen Fragen. Eine funktionierende Erziehungs- und Bildungspartnerschaft zwischen Eltern und Schule ist einer der</a:t>
            </a:r>
            <a:r>
              <a:rPr lang="de-DE" baseline="0" dirty="0"/>
              <a:t> </a:t>
            </a:r>
            <a:r>
              <a:rPr lang="de-DE" dirty="0"/>
              <a:t>wichtigsten Bausteine für den schulischen Erfolg aller Kinder.</a:t>
            </a:r>
          </a:p>
          <a:p>
            <a:pPr marL="171947" indent="-171947">
              <a:buFontTx/>
              <a:buChar char="-"/>
            </a:pPr>
            <a:endParaRPr lang="de-DE" dirty="0"/>
          </a:p>
        </p:txBody>
      </p:sp>
    </p:spTree>
    <p:extLst>
      <p:ext uri="{BB962C8B-B14F-4D97-AF65-F5344CB8AC3E}">
        <p14:creationId xmlns:p14="http://schemas.microsoft.com/office/powerpoint/2010/main" val="4944348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6</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dirty="0"/>
              <a:t>Ankommen im Schulhof ab 7.30 Uhr (Aufsicht durch Lehrkraft).</a:t>
            </a:r>
            <a:r>
              <a:rPr lang="de-DE" baseline="0" dirty="0"/>
              <a:t> Soziale Kommunikation findet statt – Spiele, Gespräche, Aufwachen…</a:t>
            </a:r>
          </a:p>
          <a:p>
            <a:endParaRPr lang="de-DE" baseline="0" dirty="0"/>
          </a:p>
          <a:p>
            <a:r>
              <a:rPr lang="de-DE" baseline="0" dirty="0"/>
              <a:t>Pünktlicher Unterrichtsbeginn – späteste Ankunft zur ersten Stunde um 7.40 Uhr! Kinder werden von Eltern am Schultor verabschiedet, Lehrkräfte nehmen die Kinder um 7.40 Uhr mit ins Schulhaus. Die Kinder gehören zu den großen und hängen selbstständig ihre Jacken am Garderobenplatz auf, ziehen ihre Hausschuhe an und richten ihren Platz. Unterrichtsstart um 7.45 Uhr!</a:t>
            </a:r>
          </a:p>
          <a:p>
            <a:endParaRPr lang="de-DE" baseline="0" dirty="0"/>
          </a:p>
          <a:p>
            <a:pPr marL="0" indent="0">
              <a:buNone/>
            </a:pPr>
            <a:r>
              <a:rPr lang="de-DE" b="1" baseline="0" dirty="0"/>
              <a:t>1. Stunde Deutsch </a:t>
            </a:r>
            <a:r>
              <a:rPr lang="de-DE" baseline="0" dirty="0"/>
              <a:t>– Vorerfahrungen der Kinder werden aufgegriffen, die unterschiedlichen Entwicklungsstufen werden bestmöglich aufgegriffen und ab dem ersten Schultag wird das </a:t>
            </a:r>
            <a:r>
              <a:rPr lang="de-DE" u="sng" baseline="0" dirty="0"/>
              <a:t>Schreiben und das Lesen </a:t>
            </a:r>
            <a:r>
              <a:rPr lang="de-DE" baseline="0" dirty="0"/>
              <a:t>differenziert mit den Kindern erlernt. Wir arbeiten im Wesentlichen mit der </a:t>
            </a:r>
            <a:r>
              <a:rPr lang="de-DE" u="sng" baseline="0" dirty="0"/>
              <a:t>Silben- und der Wortmethode</a:t>
            </a:r>
            <a:r>
              <a:rPr lang="de-DE" baseline="0" dirty="0"/>
              <a:t> als Lese- und Schreiblernmethode, was sich nach derzeitigen wissenschaftlichen Erkenntnissen als die beste Art erwiesen hat, um möglichst viele Kinder </a:t>
            </a:r>
            <a:r>
              <a:rPr lang="de-DE" u="sng" baseline="0" dirty="0"/>
              <a:t>ohne LRS</a:t>
            </a:r>
            <a:r>
              <a:rPr lang="de-DE" baseline="0" dirty="0"/>
              <a:t>-Schwierigkeiten das Lesen und das Schreiben zu vermitteln. Schon während dieser ersten Schulstunde bieten die Lehrkräfte durch geschickte Angebote und entsprechendes Lernarrangement möglichst viele Möglichkeiten der Bewegung im Unterricht – dennoch benötigen die Kinder natürlich ein gutes Sitzfleisch sprich eine gute Ausdauer und Belastbarkeit.</a:t>
            </a:r>
          </a:p>
          <a:p>
            <a:pPr marL="0" indent="0">
              <a:buNone/>
            </a:pPr>
            <a:r>
              <a:rPr lang="de-DE" baseline="0" dirty="0"/>
              <a:t>- Zum Fach Deutsch passt auch eines unserer vier Leitziele unseres Schulprofils – die Förderung des Lesens. Um möglichst vielfältige und verbindliche Bausteine für die Kinder zu gewährleisten, hat sich die Schule im eigen Schulcurriculum im Rahmen des Bildungsauftrags des Bildungsplans einige Eckpunkte gesteckt. Die </a:t>
            </a:r>
            <a:r>
              <a:rPr lang="de-DE" baseline="0" dirty="0" err="1"/>
              <a:t>Leseburg</a:t>
            </a:r>
            <a:r>
              <a:rPr lang="de-DE" baseline="0" dirty="0"/>
              <a:t> im Foyer wird regelmäßig genutzt, um dort Bücher zu Lesen, um Bücher auszuleihen für den Unterricht und bietet natürlich auch wieder die Möglichkeit des bewegten Unterrichts, weg vom starren Sitzen am Platz. Wir haben feste Vorlesezeiten bzw. Lesezeiten, wir besuchen einmal im Monat die Gemeindebücherei, damit die Kinder auch Zuhause ihre Leselust ausleben bzw. entdecken können, wir nutzen </a:t>
            </a:r>
            <a:r>
              <a:rPr lang="de-DE" baseline="0" dirty="0" err="1"/>
              <a:t>Antolin</a:t>
            </a:r>
            <a:r>
              <a:rPr lang="de-DE" baseline="0" dirty="0"/>
              <a:t> – ein Onlineprogramm zur Förderung des Leseverständnisses, es gibt freie und verbindliche Leselisten für die Kinder, ehrenamtliche Lesepaten unterstützen schwächere Leser durch gezielte Förderung. Für alle Kinder führen wir als Schule verschiedene motivierende Projekte wie den Vorlesetag oder die Vorlesewettbewerbe durch.</a:t>
            </a:r>
          </a:p>
          <a:p>
            <a:pPr marL="0" indent="0">
              <a:buNone/>
            </a:pPr>
            <a:r>
              <a:rPr lang="de-DE" b="1" baseline="0" dirty="0"/>
              <a:t>2. Stunde Sport </a:t>
            </a:r>
            <a:r>
              <a:rPr lang="de-DE" baseline="0" dirty="0"/>
              <a:t>– Die Kinder dürfen im Sportunterricht an erster Stelle ihren Bewegungsdrang ausleben und dürfen den Spaß an der Bewegung erleben und vertiefen. Außerdem dürfen die Kinder im Sportunterricht viel Lernen in Richtung Gruppensozialverhalten, Fairness, Mitarbeit und dürfen hier auch ihre besonderen sportlichen Fähigkeiten entdecken, weiter ausbauen und natürlich auch zeigen. Die Körpererfahrungen auch in Sachen Raum-Lage-Orientierung helfen den Kindern dann vor allem auch wieder in den Lernfächern, insbesondere beim Lese- und Schreiblernprozess sowie in Richtung räumliche Vorstellung als Grundlage für viele mathematische Fähigkeiten.</a:t>
            </a:r>
          </a:p>
          <a:p>
            <a:pPr marL="0" indent="0">
              <a:buNone/>
            </a:pPr>
            <a:r>
              <a:rPr lang="de-DE" b="1" baseline="0" dirty="0"/>
              <a:t>3. Stunde Mathematik </a:t>
            </a:r>
            <a:r>
              <a:rPr lang="de-DE" baseline="0" dirty="0"/>
              <a:t>– Im Fach Mathematik greifen wir auf, was die Kinder bereits an mathematischen Vorerfahrungen und Einsichten mitbringen und erarbeiten gemeinsam mit dem Mathetiger (Lehrwerk Kl. 1-4) die Zahlen zunächst bis 10 bzw. in weiteren Schritten bis 20. Als Grundlage für den weiteren Zahlaufbau, für das Mengenverständnis, für den Zehnerübergang und für alle Rechenarten arbeiten wir in Klasse 1 sehr intensiv in diesem für uns sehr niedrigen Zahlenraum, wenngleich Kinder vom Hörensagen schon größere Zahlen kennen. Die Lehrkräfte nutzen diese weiterführenden Kenntnisse im und für den Unterricht achten jedoch sehr auf eine hohe Rechensicherheit bis 20, z.B. durch die Zahlzerlegung durch einen sicheren Aufbau von Größenvorstellung und Mengenerfassung. Sicherheit bedeutet für die Kinder dann auch Freude an der Mathematik. Zahlen erforschen und mit Rechnen bedeutet gerade auch in der ersten Klasse für die Kinder auch stets eine Greifbarkeit im wahrsten Sinne des Wortes. Das Material beginnt stets handlungsorientiert und mündet erst im letzten Schritt in der symbolischen Stufe, sprich in der auf Zahlen und Rechenzeichen reduzierten Rechenaufgabe. Auch in Mathematik muss das Schreiben der Zahlen ähnlich wie in Deutsch das Buchstabenschreiben erst sicher gelernt werden, was visuelle und motorische Fähigkeiten der Kinder voraussetzt natürlich auch weiter schult und festigt.</a:t>
            </a:r>
          </a:p>
          <a:p>
            <a:pPr marL="0" indent="0">
              <a:buNone/>
            </a:pPr>
            <a:r>
              <a:rPr lang="de-DE" b="1" baseline="0" dirty="0"/>
              <a:t>Vesperpause</a:t>
            </a:r>
            <a:r>
              <a:rPr lang="de-DE" baseline="0" dirty="0"/>
              <a:t> – damit das Essen zu einem kurzen Moment des Innehaltens und der gesunden Auffüllung der Körperkräfte führen kann, findet des Frühstück gemeinsam in der Klasse statt. Gesunde Ernährung ist aus vielfältiger Sicht äußerst wichtig – gemeinsam mit Ihnen achten wir sehr darauf, dass die Kinder in der Schule gesundes Obst, Gemüse und leckeres Pausenbrot frühstücken. Die Lehrerin nimmt sich auch die Zeit für dieses Herunterfahren, liest vielleicht eine kleine Geschichte vor oder bespricht etwas mit den Kindern.</a:t>
            </a:r>
          </a:p>
          <a:p>
            <a:pPr marL="0" indent="0">
              <a:buNone/>
            </a:pPr>
            <a:r>
              <a:rPr lang="de-DE" b="1" baseline="0" dirty="0" err="1"/>
              <a:t>Hofpause</a:t>
            </a:r>
            <a:r>
              <a:rPr lang="de-DE" baseline="0" dirty="0"/>
              <a:t> = Bewegungspause! Bewegung liegt uns sehr am Herzen und ist daher auch ein Baustein des Schulprofils. Im Unterricht dürfen sie die Kinder möglichst viel bewegen – dadurch fällt es ihnen auch leichter still zu sitzen wenn es verlangt wird. Der Sportunterricht ist auf möglichst viele Schultage verteilt, unser Schultag ist gut rhythmisiert durch den möglichst geschickten Wechsel der Fächerfolge und durch die Auflockerung mit den Bewegungspausen – ohne Schulglocke! Unser Pausenhof bietet vielfältige </a:t>
            </a:r>
            <a:r>
              <a:rPr lang="de-DE" baseline="0" dirty="0" err="1"/>
              <a:t>Bewegunsanlässe</a:t>
            </a:r>
            <a:r>
              <a:rPr lang="de-DE" baseline="0" dirty="0"/>
              <a:t> und zusätzlich gibt es Spiel- und Sportgeräte in der Pause zum Ausleihen. Auch für diesen Bereich führen wir viele Projekte und besondere Veranstaltungen wie Bundesjugendspiele, Turniere, Sportfeste und andere Aktionstage zum Thema Bewegung durch.</a:t>
            </a:r>
          </a:p>
          <a:p>
            <a:r>
              <a:rPr lang="de-DE" dirty="0"/>
              <a:t>Die Grundschule Feldrennach ist zertifizierte Grundschule mit Sport- und Bewegungserzieherischem Schwerpunkt (GSB-Schule)</a:t>
            </a:r>
            <a:r>
              <a:rPr lang="de-DE" baseline="0" dirty="0"/>
              <a:t> – worauf wir natürlich auch ein wenig stolz sind. Es ist bereits 10.30 Uhr, die Kinder haben sich erholt und ausgetobt und dürfen sich nun wieder auf den Unterricht fokussieren.</a:t>
            </a:r>
            <a:endParaRPr lang="de-DE" dirty="0"/>
          </a:p>
          <a:p>
            <a:pPr marL="0" indent="0">
              <a:buNone/>
            </a:pPr>
            <a:endParaRPr lang="de-DE" baseline="0" dirty="0"/>
          </a:p>
        </p:txBody>
      </p:sp>
    </p:spTree>
    <p:extLst>
      <p:ext uri="{BB962C8B-B14F-4D97-AF65-F5344CB8AC3E}">
        <p14:creationId xmlns:p14="http://schemas.microsoft.com/office/powerpoint/2010/main" val="1402350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7</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baseline="0" dirty="0"/>
              <a:t>Nach der Pause gehen die Kinder selbstständig zurück ins Schulhaus und ziehen sich um, damit es mit der vierten Stunde weitergehen kann.</a:t>
            </a:r>
          </a:p>
          <a:p>
            <a:endParaRPr lang="de-DE" baseline="0" dirty="0"/>
          </a:p>
          <a:p>
            <a:pPr marL="0" indent="0">
              <a:buNone/>
            </a:pPr>
            <a:r>
              <a:rPr lang="de-DE" b="1" baseline="0" dirty="0"/>
              <a:t>4. Stunde Sachunterricht </a:t>
            </a:r>
            <a:r>
              <a:rPr lang="de-DE" baseline="0" dirty="0"/>
              <a:t>– Im Sachunterricht wird das Alltagswissen der Kinder über ihre Heimat, über Mensch und Natur sowie erste Naturwissenschaftliche Erfahrungen aufgegriffen und erweitert. Zu Beginn der Schulzeit geht es um den neuen Lernort Schule, um das Miteinander und dann werden schon erste Experimente zu Licht und Schatten gemacht. Die Vielfalt in diesem Fach ist sehr groß und reicht von der Gesundheitserziehung über Heimatkunde bis hin zur Sicherheit im Straßenverkehr. Ganz nebenbei werden speziell in den Unterrichtsgesprächen mit den Kindern grundlegende Fähigkeiten wie Gesprächsregeln einhalten oder erste Grundlagen des Lernens angelegt und verbessert.</a:t>
            </a:r>
          </a:p>
          <a:p>
            <a:pPr marL="0" indent="0">
              <a:buNone/>
            </a:pPr>
            <a:r>
              <a:rPr lang="de-DE" b="1" baseline="0" dirty="0"/>
              <a:t>5. Stunde Musik </a:t>
            </a:r>
            <a:r>
              <a:rPr lang="de-DE" baseline="0" dirty="0"/>
              <a:t>– Gerade in Klasse 1 ist das Fach Musik besonders wichtig. Da ein gutes Gespür für Rhythmus die Grundlage für das Schreiben, das Lesen und auch für das mathematische Verständnis bildet, schulen die Lehrkräfte insbesondere im Anfangsunterricht mit den Kindern gerade auch im Fach Musik sehr intensiv das Rhythmusgefühl. Außerdem steht natürlich auch die Freude am Singen und Musizieren im Mittelpunkt des Musikunterrichts, wenn Sie ein wenig in den Erinnerungen stöbern, kommen Ihnen selbst sicherlich wieder die Kinderlieder aus Ihrer Grundschulzeit in Erinnerung - der Bildungsplan gibt uns hier eine gute Vorlage für die Liederauswahl ab Klasse 1.</a:t>
            </a:r>
          </a:p>
          <a:p>
            <a:pPr marL="0" indent="0">
              <a:buNone/>
            </a:pPr>
            <a:r>
              <a:rPr lang="de-DE" b="1" baseline="0" dirty="0"/>
              <a:t>2. </a:t>
            </a:r>
            <a:r>
              <a:rPr lang="de-DE" b="1" baseline="0" dirty="0" err="1"/>
              <a:t>Hofpause</a:t>
            </a:r>
            <a:r>
              <a:rPr lang="de-DE" b="1" baseline="0" dirty="0"/>
              <a:t> </a:t>
            </a:r>
            <a:r>
              <a:rPr lang="de-DE" baseline="0" dirty="0"/>
              <a:t>– die Kinder haben teilweise bis 12 Uhr Schule – dann gehen sie direkt nach der 5. Stunde nach Hause bzw. zum Bus, wer bis zur letzten Stunde Unterricht hat, darf nochmals im Schulhof durchatmen, Kraft sammeln oder toben, um die letzte Stunde nochmals konzentriert arbeiten zu können.</a:t>
            </a:r>
          </a:p>
          <a:p>
            <a:pPr marL="0" indent="0">
              <a:buNone/>
            </a:pPr>
            <a:r>
              <a:rPr lang="de-DE" b="1" baseline="0" dirty="0"/>
              <a:t>6. Stunde Religion </a:t>
            </a:r>
            <a:r>
              <a:rPr lang="de-DE" baseline="0" dirty="0"/>
              <a:t>– Der Religionsunterricht an unserer Schule stellt ein Angebot für die Kinder dar. Da wir gemäß der Schülerstatistik kaum katholische Kinder in der Schule haben, bieten wir ausschließlich evangelischen Religionsunterricht an. Dieser wird recht offen gestaltet – ein Angebot wie gesagt, um den Kinder ein Gefühl zu vermitteln, woran sie glauben können. Unterschiede zu anderen Religionen werden dabei durch die Behandlung der besonderen Bräuche und Feste aufgezeigt. Die Kinder werden bei uns nicht bekehrt oder überzeugt – vielmehr erleben die Kinder den Religionsunterricht als gute Möglichkeit, um über sich, die Familie, die Klassengemeinschaft, um über Ängste und Sorgen und über Gott und die Welt zu sprechen. Die meisten Kinder lieben es zu malen und zu basteln im Religionsunterricht und singen mit viel Freude die Lieder im Unterricht mit.</a:t>
            </a:r>
          </a:p>
          <a:p>
            <a:pPr marL="0" indent="0">
              <a:buNone/>
            </a:pPr>
            <a:endParaRPr lang="de-DE" baseline="0" dirty="0"/>
          </a:p>
          <a:p>
            <a:pPr marL="0" indent="0">
              <a:buNone/>
            </a:pPr>
            <a:r>
              <a:rPr lang="de-DE" baseline="0" dirty="0"/>
              <a:t>Spätestens um 13 Uhr ist die </a:t>
            </a:r>
            <a:r>
              <a:rPr lang="de-DE" b="1" baseline="0" dirty="0"/>
              <a:t>Schule</a:t>
            </a:r>
            <a:r>
              <a:rPr lang="de-DE" baseline="0" dirty="0"/>
              <a:t> für alle Kinder erst einmal </a:t>
            </a:r>
            <a:r>
              <a:rPr lang="de-DE" b="1" baseline="0" dirty="0"/>
              <a:t>aus</a:t>
            </a:r>
            <a:r>
              <a:rPr lang="de-DE" baseline="0" dirty="0"/>
              <a:t> – doch nicht alle gehen nach Haus!</a:t>
            </a:r>
          </a:p>
          <a:p>
            <a:pPr marL="0" indent="0">
              <a:buNone/>
            </a:pPr>
            <a:r>
              <a:rPr lang="de-DE" baseline="0" dirty="0"/>
              <a:t>Manche Kinder natürlich schon – am liebsten zu Fuß! Andere Kinder fahren mit dem Bus nach Pfinzweiler. Oder sie gehen erst noch in die Kernzeitbetreuung, welche hier im Schulhaus im obersten Stockwerk ist. Wieder andere Kinder laufen gemeinsam in den Kindergarten in den Schülerhort.</a:t>
            </a:r>
          </a:p>
          <a:p>
            <a:pPr marL="0" indent="0">
              <a:buNone/>
            </a:pPr>
            <a:r>
              <a:rPr lang="de-DE" baseline="0" dirty="0"/>
              <a:t>Am Nachmittag haben alle Kinder in der Regel schon ab der ersten Schulwoche </a:t>
            </a:r>
            <a:r>
              <a:rPr lang="de-DE" b="1" baseline="0" dirty="0"/>
              <a:t>Hausaufgaben</a:t>
            </a:r>
            <a:r>
              <a:rPr lang="de-DE" baseline="0" dirty="0"/>
              <a:t> – die kleinen natürlich in der Menge weniger, doch zunehmend wird die Quantität gesteigert. In der Regel haben die Kinder dann in Mathematik und in Deutsch täglich eine Hausaufgabe auf, um das Gelernte durch die Übung am Nachmittag nachhaltig zu festigen.</a:t>
            </a:r>
          </a:p>
          <a:p>
            <a:pPr marL="0" indent="0">
              <a:buNone/>
            </a:pPr>
            <a:r>
              <a:rPr lang="de-DE" baseline="0" dirty="0"/>
              <a:t>Auch für den Nachmittag ist ein guter Rhythmus, eine feste tägliche Struktur sehr hilfreich, um den Kindern einen festen Tagesablauf und damit einen verlässlichen Rahmen zu bieten. Es spielt auch keine Rolle, ob dies im Hort geschieht oder Zuhause – Mittagessen, kurze Erholung, Hausaufgabenzeit und dann erst Spielen oder Nachmittagsprogramm im Verein etc.</a:t>
            </a:r>
            <a:endParaRPr lang="de-DE" dirty="0"/>
          </a:p>
        </p:txBody>
      </p:sp>
    </p:spTree>
    <p:extLst>
      <p:ext uri="{BB962C8B-B14F-4D97-AF65-F5344CB8AC3E}">
        <p14:creationId xmlns:p14="http://schemas.microsoft.com/office/powerpoint/2010/main" val="1281153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8</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sz="1000" dirty="0"/>
              <a:t>Unterscheidung der beiden Angebote:</a:t>
            </a:r>
          </a:p>
          <a:p>
            <a:pPr eaLnBrk="1" hangingPunct="1">
              <a:lnSpc>
                <a:spcPct val="90000"/>
              </a:lnSpc>
            </a:pPr>
            <a:endParaRPr lang="de-DE" sz="1000" dirty="0"/>
          </a:p>
          <a:p>
            <a:pPr eaLnBrk="1" hangingPunct="1">
              <a:lnSpc>
                <a:spcPct val="90000"/>
              </a:lnSpc>
            </a:pPr>
            <a:r>
              <a:rPr lang="de-DE" sz="1000" dirty="0"/>
              <a:t>Kernzeit: Betreuung Ihres Kindes für die sogenannte Kernzeit von 7.30 – 13.30 Uhr, Spiel- und Bastelangebote, Möglichkeit sich Auszuruhen, Hausaufgaben selbstständig bearbeiten. Buskinder max. bis 13.00 Uhr! (10 € im Monat pro Wochentag), Info Frau </a:t>
            </a:r>
            <a:r>
              <a:rPr lang="de-DE" sz="1000" dirty="0" err="1"/>
              <a:t>Bornholdt</a:t>
            </a:r>
            <a:r>
              <a:rPr lang="de-DE" sz="1000" dirty="0"/>
              <a:t>.</a:t>
            </a:r>
          </a:p>
          <a:p>
            <a:pPr eaLnBrk="1" hangingPunct="1">
              <a:lnSpc>
                <a:spcPct val="90000"/>
              </a:lnSpc>
            </a:pPr>
            <a:endParaRPr lang="de-DE" sz="1000" dirty="0"/>
          </a:p>
          <a:p>
            <a:pPr eaLnBrk="1" hangingPunct="1">
              <a:lnSpc>
                <a:spcPct val="90000"/>
              </a:lnSpc>
            </a:pPr>
            <a:r>
              <a:rPr lang="de-DE" sz="1000" dirty="0"/>
              <a:t>Hort: Betreuung von 7.00 – 17.00, obligatorisch Mittagessen und qualifizierte HA-Betreuung, Freizeitaktivitäten. (deutlich höhere Gebühr, mind. 3 Tage buchen), Info KiTa Abenteuerland, Frau </a:t>
            </a:r>
            <a:r>
              <a:rPr lang="de-DE" sz="1000" dirty="0" err="1"/>
              <a:t>Drollinger</a:t>
            </a:r>
            <a:r>
              <a:rPr lang="de-DE" sz="1000" dirty="0"/>
              <a:t> oder beim</a:t>
            </a:r>
            <a:r>
              <a:rPr lang="de-DE" sz="1000" baseline="0" dirty="0"/>
              <a:t> Hort-Team</a:t>
            </a:r>
            <a:r>
              <a:rPr lang="de-DE" sz="1000" dirty="0"/>
              <a:t>.</a:t>
            </a:r>
          </a:p>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9</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sz="1000" dirty="0"/>
              <a:t>Mit der Einschulung beginnt die Schulpflicht für alle Kinder, welche vor</a:t>
            </a:r>
            <a:r>
              <a:rPr lang="de-DE" sz="1000" baseline="0" dirty="0"/>
              <a:t> dem Stichtag</a:t>
            </a:r>
            <a:r>
              <a:rPr lang="de-DE" sz="1000" dirty="0"/>
              <a:t> geboren sind. </a:t>
            </a:r>
          </a:p>
          <a:p>
            <a:pPr eaLnBrk="1" hangingPunct="1"/>
            <a:endParaRPr lang="de-DE" sz="1000" baseline="0" dirty="0"/>
          </a:p>
          <a:p>
            <a:pPr eaLnBrk="1" hangingPunct="1"/>
            <a:r>
              <a:rPr lang="de-DE" sz="1000" baseline="0" dirty="0"/>
              <a:t>Alle diese</a:t>
            </a:r>
            <a:r>
              <a:rPr lang="de-DE" sz="1000" dirty="0"/>
              <a:t> Kinder müssen auch von allen Eltern im Februar an der Schule angemeldet werden. Sollte es aus Sicht der Eltern oder aus Sicht des Kindergartens oder der Schule Defizite geben, die so gravierend sind, dass eine Rückstellung in Betracht kommt, wird dies im Einzelfall sicherlich schon vor der Schulanmeldung besprochen, eine Entscheidung hierüber fällt die Schulleitung und</a:t>
            </a:r>
            <a:r>
              <a:rPr lang="de-DE" sz="1000" baseline="0" dirty="0"/>
              <a:t> dies stets </a:t>
            </a:r>
            <a:r>
              <a:rPr lang="de-DE" sz="1000" dirty="0"/>
              <a:t>erst nach der Schulanmeldung. Auch wenn Sie einen anderen</a:t>
            </a:r>
            <a:r>
              <a:rPr lang="de-DE" sz="1000" baseline="0" dirty="0"/>
              <a:t> Lernort als die zuständige Grundschule im Wohnort im Blick haben, erfolgt die Erstanmeldung in der Regel immer bei uns.</a:t>
            </a:r>
            <a:endParaRPr lang="de-DE" sz="1000" dirty="0"/>
          </a:p>
          <a:p>
            <a:pPr eaLnBrk="1" hangingPunct="1"/>
            <a:endParaRPr lang="de-DE" sz="1000" dirty="0"/>
          </a:p>
          <a:p>
            <a:pPr eaLnBrk="1" hangingPunct="1"/>
            <a:r>
              <a:rPr lang="de-DE" sz="1000" dirty="0"/>
              <a:t>Bei der Schulanmeldung werden zum einen alle persönlichen Daten aufgenommen, die Kinder dürfen sich beim Schulleiter vorstellen und einige Aufgaben lösen und dürfen zusätzlich mit einer</a:t>
            </a:r>
            <a:r>
              <a:rPr lang="de-DE" sz="1000" baseline="0" dirty="0"/>
              <a:t> Lehrerin </a:t>
            </a:r>
            <a:r>
              <a:rPr lang="de-DE" sz="1000" dirty="0"/>
              <a:t>etwas basteln oder spielen. In dieser Zeit führe ich mit den Eltern jeweils ein ganz kurzes Gespräch, je nach Bedarf vereinbaren wir bei diesem Gespräch einen weiteren Termin oder sie bekommen eine kleine Hausaufgabe von mir oder auch nur ein bestärkendes Lob.</a:t>
            </a:r>
          </a:p>
          <a:p>
            <a:pPr eaLnBrk="1" hangingPunct="1"/>
            <a:endParaRPr lang="de-DE" sz="1000" dirty="0"/>
          </a:p>
          <a:p>
            <a:pPr eaLnBrk="1" hangingPunct="1"/>
            <a:r>
              <a:rPr lang="de-DE" sz="1000" dirty="0"/>
              <a:t>Kinder, die nach dem Stichtag und vor dem 30.06.2014 geboren sind, können bei entsprechender Entwicklung von Ihren Eltern zur Schule angemeldet werden und werden dann</a:t>
            </a:r>
            <a:r>
              <a:rPr lang="de-DE" sz="1000" baseline="0" dirty="0"/>
              <a:t> </a:t>
            </a:r>
            <a:r>
              <a:rPr lang="de-DE" sz="1000" dirty="0"/>
              <a:t>schulpflichtig, die Eltern lösen durch die Anmeldung die Schulpflicht quasi ein Jahr früher aus. Dies bedarf in der Regel eine intensive Absprache mit dem Kindergarten und der Schule. Über die endgültige Aufnahme der Kann-Kinder entscheidet der Schulleiter nach der Schulanmeldung, in der Regel werden die Kann-Kinder zu einem weiteren vertiefenden Test in die Schule eingeladen.</a:t>
            </a:r>
          </a:p>
          <a:p>
            <a:pPr eaLnBrk="1" hangingPunct="1"/>
            <a:endParaRPr lang="de-DE" sz="1000" dirty="0"/>
          </a:p>
          <a:p>
            <a:pPr eaLnBrk="1" hangingPunct="1"/>
            <a:r>
              <a:rPr lang="de-DE" sz="1000" dirty="0"/>
              <a:t>Zurückgestellte Kinder müssen erneut zur Schulanmeldung kommen.</a:t>
            </a:r>
          </a:p>
          <a:p>
            <a:pPr eaLnBrk="1" hangingPunct="1"/>
            <a:endParaRPr lang="de-DE" sz="1000" dirty="0"/>
          </a:p>
          <a:p>
            <a:pPr eaLnBrk="1" hangingPunct="1"/>
            <a:r>
              <a:rPr lang="de-DE" sz="1000" dirty="0"/>
              <a:t>Was Sie insgesamt sehen können ist die Tatsache, dass die Kinder schon aufgrund ihres Alters mit sehr unterschiedlichen Voraussetzungen in die Schule kommen, manche sind dann gerade erst fünf geworden, andere sind quasi schon sieben!</a:t>
            </a:r>
          </a:p>
          <a:p>
            <a:pPr eaLnBrk="1" hangingPunct="1"/>
            <a:endParaRPr lang="de-DE" sz="1000" dirty="0"/>
          </a:p>
          <a:p>
            <a:pPr eaLnBrk="1" hangingPunct="1"/>
            <a:r>
              <a:rPr lang="de-DE" sz="1000" dirty="0"/>
              <a:t>Nun zu dem Sternchen bei Stichtag</a:t>
            </a:r>
            <a:r>
              <a:rPr lang="de-DE" sz="1000" baseline="0" dirty="0"/>
              <a:t> – Sie alle haben die öffentliche Diskussion sicherlich verfolgt.</a:t>
            </a: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10</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sz="1000" b="1" dirty="0"/>
              <a:t>Kompetenzen Schulfähigkeit</a:t>
            </a:r>
          </a:p>
          <a:p>
            <a:pPr eaLnBrk="1" hangingPunct="1">
              <a:lnSpc>
                <a:spcPct val="90000"/>
              </a:lnSpc>
            </a:pPr>
            <a:r>
              <a:rPr lang="de-DE" sz="1000" dirty="0"/>
              <a:t>Die </a:t>
            </a:r>
            <a:r>
              <a:rPr lang="de-DE" sz="1000" dirty="0" err="1"/>
              <a:t>kompetenzen</a:t>
            </a:r>
            <a:r>
              <a:rPr lang="de-DE" sz="1000" dirty="0"/>
              <a:t> werden in vier Bereiche gegliedert,</a:t>
            </a:r>
            <a:r>
              <a:rPr lang="de-DE" sz="1000" baseline="0" dirty="0"/>
              <a:t> welche alle vier unterschiedlich ausgeprägt sein können. </a:t>
            </a:r>
            <a:endParaRPr lang="de-DE" sz="1000" dirty="0"/>
          </a:p>
          <a:p>
            <a:pPr marL="0" indent="0" eaLnBrk="1" hangingPunct="1">
              <a:lnSpc>
                <a:spcPct val="90000"/>
              </a:lnSpc>
              <a:buFontTx/>
              <a:buNone/>
            </a:pPr>
            <a:endParaRPr lang="de-DE" sz="1000" dirty="0"/>
          </a:p>
          <a:p>
            <a:pPr marL="171432" indent="-171432" defTabSz="914301" eaLnBrk="1" hangingPunct="1">
              <a:lnSpc>
                <a:spcPct val="90000"/>
              </a:lnSpc>
              <a:buFontTx/>
              <a:buChar char="-"/>
              <a:defRPr/>
            </a:pPr>
            <a:r>
              <a:rPr lang="de-DE" sz="1000" b="1" dirty="0"/>
              <a:t>Sozial- emotionale Kompetenzen</a:t>
            </a:r>
          </a:p>
          <a:p>
            <a:pPr marL="626995" lvl="1" indent="-171432" defTabSz="914301" eaLnBrk="1" hangingPunct="1">
              <a:lnSpc>
                <a:spcPct val="90000"/>
              </a:lnSpc>
              <a:buFontTx/>
              <a:buChar char="-"/>
              <a:defRPr/>
            </a:pPr>
            <a:r>
              <a:rPr lang="de-DE" sz="1000" dirty="0"/>
              <a:t>Selbstständigkeit – findet sich im Alltag altersgerecht</a:t>
            </a:r>
            <a:r>
              <a:rPr lang="de-DE" sz="1000" baseline="0" dirty="0"/>
              <a:t> alleine zurecht (Anziehen)</a:t>
            </a:r>
            <a:endParaRPr lang="de-DE" sz="1000" dirty="0"/>
          </a:p>
          <a:p>
            <a:pPr marL="626995" lvl="1" indent="-171432" defTabSz="914301" eaLnBrk="1" hangingPunct="1">
              <a:lnSpc>
                <a:spcPct val="90000"/>
              </a:lnSpc>
              <a:buFontTx/>
              <a:buChar char="-"/>
              <a:defRPr/>
            </a:pPr>
            <a:r>
              <a:rPr lang="de-DE" sz="1000" dirty="0"/>
              <a:t>Gesundes</a:t>
            </a:r>
            <a:r>
              <a:rPr lang="de-DE" sz="1000" baseline="0" dirty="0"/>
              <a:t> Selbstvertrauen – traut sich angemessene Aufgabe zu</a:t>
            </a:r>
          </a:p>
          <a:p>
            <a:pPr marL="626995" lvl="1" indent="-171432" defTabSz="914301" eaLnBrk="1" hangingPunct="1">
              <a:lnSpc>
                <a:spcPct val="90000"/>
              </a:lnSpc>
              <a:buFontTx/>
              <a:buChar char="-"/>
              <a:defRPr/>
            </a:pPr>
            <a:r>
              <a:rPr lang="de-DE" sz="1000" baseline="0" dirty="0" err="1"/>
              <a:t>Emphatiefähigkeit</a:t>
            </a:r>
            <a:r>
              <a:rPr lang="de-DE" sz="1000" baseline="0" dirty="0"/>
              <a:t> – kann sich in andere hineinversetzen (wie fühlt sich der andere gerade?)</a:t>
            </a:r>
          </a:p>
          <a:p>
            <a:pPr marL="626995" lvl="1" indent="-171432" defTabSz="914301" eaLnBrk="1" hangingPunct="1">
              <a:lnSpc>
                <a:spcPct val="90000"/>
              </a:lnSpc>
              <a:buFontTx/>
              <a:buChar char="-"/>
              <a:defRPr/>
            </a:pPr>
            <a:r>
              <a:rPr lang="de-DE" sz="1000" dirty="0"/>
              <a:t>Anweisungen verstehen und annehmen – auch in</a:t>
            </a:r>
            <a:r>
              <a:rPr lang="de-DE" sz="1000" baseline="0" dirty="0"/>
              <a:t> der Gruppe</a:t>
            </a:r>
            <a:endParaRPr lang="de-DE" sz="1000" dirty="0"/>
          </a:p>
          <a:p>
            <a:pPr marL="626995" lvl="1" indent="-171432" defTabSz="914301" eaLnBrk="1" hangingPunct="1">
              <a:lnSpc>
                <a:spcPct val="90000"/>
              </a:lnSpc>
              <a:buFontTx/>
              <a:buChar char="-"/>
              <a:defRPr/>
            </a:pPr>
            <a:r>
              <a:rPr lang="de-DE" sz="1000" dirty="0"/>
              <a:t>Regeln akzeptieren, Grenzen erkennen</a:t>
            </a:r>
          </a:p>
          <a:p>
            <a:pPr marL="626995" lvl="1" indent="-171432" defTabSz="914301" eaLnBrk="1" hangingPunct="1">
              <a:lnSpc>
                <a:spcPct val="90000"/>
              </a:lnSpc>
              <a:buFontTx/>
              <a:buChar char="-"/>
              <a:defRPr/>
            </a:pPr>
            <a:r>
              <a:rPr lang="de-DE" sz="1000" dirty="0"/>
              <a:t>Gesprächsregeln</a:t>
            </a:r>
            <a:r>
              <a:rPr lang="de-DE" sz="1000" baseline="0" dirty="0"/>
              <a:t> - </a:t>
            </a:r>
            <a:r>
              <a:rPr lang="de-DE" sz="1000" dirty="0"/>
              <a:t>Warten, Zuhören, Ausreden lassen</a:t>
            </a:r>
          </a:p>
          <a:p>
            <a:pPr marL="626995" lvl="1" indent="-171432" defTabSz="914301" eaLnBrk="1" hangingPunct="1">
              <a:lnSpc>
                <a:spcPct val="90000"/>
              </a:lnSpc>
              <a:buFontTx/>
              <a:buChar char="-"/>
              <a:defRPr/>
            </a:pPr>
            <a:r>
              <a:rPr lang="de-DE" sz="1000" dirty="0"/>
              <a:t>Auf andere zugehen</a:t>
            </a:r>
          </a:p>
          <a:p>
            <a:pPr marL="626995" lvl="1" indent="-171432" defTabSz="914301" eaLnBrk="1" hangingPunct="1">
              <a:lnSpc>
                <a:spcPct val="90000"/>
              </a:lnSpc>
              <a:buFontTx/>
              <a:buChar char="-"/>
              <a:defRPr/>
            </a:pPr>
            <a:r>
              <a:rPr lang="de-DE" sz="1000" dirty="0"/>
              <a:t>Sich in der Gruppe angesprochen fühlen</a:t>
            </a:r>
          </a:p>
          <a:p>
            <a:pPr marL="626995" lvl="1" indent="-171432" defTabSz="914301" eaLnBrk="1" hangingPunct="1">
              <a:lnSpc>
                <a:spcPct val="90000"/>
              </a:lnSpc>
              <a:buFontTx/>
              <a:buChar char="-"/>
              <a:defRPr/>
            </a:pPr>
            <a:r>
              <a:rPr lang="de-DE" sz="1000" dirty="0"/>
              <a:t>Mit anderen Kindern zusammenarbeiten</a:t>
            </a:r>
          </a:p>
          <a:p>
            <a:pPr marL="626995" lvl="1" indent="-171432" defTabSz="914301" eaLnBrk="1" hangingPunct="1">
              <a:lnSpc>
                <a:spcPct val="90000"/>
              </a:lnSpc>
              <a:buFontTx/>
              <a:buChar char="-"/>
              <a:defRPr/>
            </a:pPr>
            <a:r>
              <a:rPr lang="de-DE" sz="1000" dirty="0"/>
              <a:t>Akzeptanz und Toleranz zeigen</a:t>
            </a:r>
          </a:p>
          <a:p>
            <a:pPr marL="626995" lvl="1" indent="-171432" defTabSz="914301" eaLnBrk="1" hangingPunct="1">
              <a:lnSpc>
                <a:spcPct val="90000"/>
              </a:lnSpc>
              <a:buFontTx/>
              <a:buChar char="-"/>
              <a:defRPr/>
            </a:pPr>
            <a:r>
              <a:rPr lang="de-DE" sz="1000" dirty="0"/>
              <a:t>Konstruktives Konfliktlöseverhalten üben</a:t>
            </a:r>
          </a:p>
          <a:p>
            <a:pPr marL="626995" lvl="1" indent="-171432" defTabSz="914301" eaLnBrk="1" hangingPunct="1">
              <a:lnSpc>
                <a:spcPct val="90000"/>
              </a:lnSpc>
              <a:buFontTx/>
              <a:buChar char="-"/>
              <a:defRPr/>
            </a:pPr>
            <a:r>
              <a:rPr lang="de-DE" sz="1000" dirty="0"/>
              <a:t>Sich ohne Probleme von der Bezugsperson lösen</a:t>
            </a:r>
          </a:p>
          <a:p>
            <a:pPr marL="626995" lvl="1" indent="-171432" defTabSz="914301" eaLnBrk="1" hangingPunct="1">
              <a:lnSpc>
                <a:spcPct val="90000"/>
              </a:lnSpc>
              <a:buFontTx/>
              <a:buChar char="-"/>
              <a:defRPr/>
            </a:pPr>
            <a:r>
              <a:rPr lang="de-DE" sz="1000" dirty="0"/>
              <a:t>Freundschaften beginnen und beenden</a:t>
            </a:r>
          </a:p>
          <a:p>
            <a:pPr marL="1084145" lvl="2" indent="-171432" defTabSz="914301" eaLnBrk="1" hangingPunct="1">
              <a:lnSpc>
                <a:spcPct val="90000"/>
              </a:lnSpc>
              <a:buFontTx/>
              <a:buChar char="-"/>
              <a:defRPr/>
            </a:pPr>
            <a:r>
              <a:rPr lang="de-DE" sz="1000" dirty="0"/>
              <a:t>Was kann man tun: Verantwortung geben</a:t>
            </a:r>
            <a:r>
              <a:rPr lang="de-DE" sz="1000" baseline="0" dirty="0"/>
              <a:t> um Dinge selbst zu schaffen, Empathie vorleben und üben, </a:t>
            </a:r>
            <a:r>
              <a:rPr lang="de-DE" sz="1000" dirty="0"/>
              <a:t>Regeln aufstellen und konsequent einfordern, Nein sagen und Nein meinen, Gesprächsregeln üben, Gruppenangebote</a:t>
            </a:r>
            <a:r>
              <a:rPr lang="de-DE" sz="1000" baseline="0" dirty="0"/>
              <a:t> (Sportverein </a:t>
            </a:r>
            <a:r>
              <a:rPr lang="de-DE" sz="1000" baseline="0" dirty="0" err="1"/>
              <a:t>u.ä.</a:t>
            </a:r>
            <a:r>
              <a:rPr lang="de-DE" sz="1000" baseline="0" dirty="0"/>
              <a:t>) nutzen</a:t>
            </a:r>
            <a:r>
              <a:rPr lang="de-DE" sz="1000" dirty="0"/>
              <a:t>, … </a:t>
            </a:r>
          </a:p>
          <a:p>
            <a:pPr marL="912713" lvl="2" indent="0" defTabSz="914301" eaLnBrk="1" hangingPunct="1">
              <a:lnSpc>
                <a:spcPct val="90000"/>
              </a:lnSpc>
              <a:buFontTx/>
              <a:buNone/>
              <a:defRPr/>
            </a:pPr>
            <a:endParaRPr lang="de-DE" sz="1000" dirty="0"/>
          </a:p>
          <a:p>
            <a:pPr marL="0" indent="0" eaLnBrk="1" hangingPunct="1">
              <a:lnSpc>
                <a:spcPct val="90000"/>
              </a:lnSpc>
              <a:buFontTx/>
              <a:buNone/>
            </a:pPr>
            <a:r>
              <a:rPr lang="de-DE" sz="1000" dirty="0"/>
              <a:t>- </a:t>
            </a:r>
            <a:r>
              <a:rPr lang="de-DE" sz="1000" b="1" dirty="0"/>
              <a:t>Volitional-motivationale</a:t>
            </a:r>
            <a:r>
              <a:rPr lang="de-DE" sz="1000" b="1" baseline="0" dirty="0"/>
              <a:t> Kompetenzen (durch den eigenen Willen bestimmte Motivation)</a:t>
            </a:r>
            <a:endParaRPr lang="de-DE" sz="1000" b="1" dirty="0"/>
          </a:p>
          <a:p>
            <a:pPr marL="626995" marR="0" lvl="1" indent="-171432" algn="l" defTabSz="914400" rtl="0" eaLnBrk="1" fontAlgn="base" latinLnBrk="0" hangingPunct="1">
              <a:lnSpc>
                <a:spcPct val="90000"/>
              </a:lnSpc>
              <a:spcBef>
                <a:spcPct val="30000"/>
              </a:spcBef>
              <a:spcAft>
                <a:spcPct val="0"/>
              </a:spcAft>
              <a:buClrTx/>
              <a:buSzTx/>
              <a:buFontTx/>
              <a:buChar char="-"/>
              <a:tabLst/>
              <a:defRPr/>
            </a:pPr>
            <a:r>
              <a:rPr lang="de-DE" sz="1000" dirty="0"/>
              <a:t>Umgang mit Misserfolg (Frustrationstoleranz) und: Reaktion auf Erfolg/Misserfolg</a:t>
            </a:r>
          </a:p>
          <a:p>
            <a:pPr marL="626995" lvl="1" indent="-171432" eaLnBrk="1" hangingPunct="1">
              <a:lnSpc>
                <a:spcPct val="90000"/>
              </a:lnSpc>
              <a:buFontTx/>
              <a:buChar char="-"/>
            </a:pPr>
            <a:r>
              <a:rPr lang="de-DE" sz="1000" dirty="0"/>
              <a:t>Anstrengungsbereitschaft (auch bei nicht selbst gewählten Aufgaben)</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Ausdauer / Durchhaltevermögen (Zielstrebiges Arbeiten ohne Ablenkung)</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Neuen Anforderungen zuversichtlich begegnen /</a:t>
            </a:r>
            <a:r>
              <a:rPr lang="de-DE" sz="1000" baseline="0" dirty="0"/>
              <a:t> </a:t>
            </a:r>
            <a:r>
              <a:rPr lang="de-DE" sz="1000" dirty="0"/>
              <a:t>Unbekannte Situationen angstfrei wahrnehmen</a:t>
            </a:r>
          </a:p>
          <a:p>
            <a:pPr marL="626995" lvl="1" indent="-171432" eaLnBrk="1" hangingPunct="1">
              <a:lnSpc>
                <a:spcPct val="90000"/>
              </a:lnSpc>
              <a:buFontTx/>
              <a:buChar char="-"/>
            </a:pPr>
            <a:r>
              <a:rPr lang="de-DE" sz="1000" dirty="0"/>
              <a:t>Fehler zulassen / sich von einer Aufgabe</a:t>
            </a:r>
            <a:r>
              <a:rPr lang="de-DE" sz="1000" baseline="0" dirty="0"/>
              <a:t> lösen können wenn die Zeit abgelaufen ist</a:t>
            </a:r>
            <a:endParaRPr lang="de-DE" sz="1000" dirty="0"/>
          </a:p>
          <a:p>
            <a:pPr marL="626995" lvl="1" indent="-171432" eaLnBrk="1" hangingPunct="1">
              <a:lnSpc>
                <a:spcPct val="90000"/>
              </a:lnSpc>
              <a:buFontTx/>
              <a:buChar char="-"/>
            </a:pPr>
            <a:r>
              <a:rPr lang="de-DE" sz="1000" dirty="0"/>
              <a:t>Neugierde</a:t>
            </a:r>
            <a:r>
              <a:rPr lang="de-DE" sz="1000" baseline="0" dirty="0"/>
              <a:t>, Wissensdrang</a:t>
            </a:r>
            <a:endParaRPr lang="de-DE" sz="1000" dirty="0"/>
          </a:p>
          <a:p>
            <a:pPr marL="1084145" lvl="2" indent="-171432" eaLnBrk="1" hangingPunct="1">
              <a:lnSpc>
                <a:spcPct val="90000"/>
              </a:lnSpc>
              <a:buFontTx/>
              <a:buChar char="-"/>
            </a:pPr>
            <a:r>
              <a:rPr lang="de-DE" sz="1000" dirty="0"/>
              <a:t>Was kann man tun: Neugier fördern und zulassen, Loben,</a:t>
            </a:r>
            <a:r>
              <a:rPr lang="de-DE" sz="1000" baseline="0" dirty="0"/>
              <a:t> Mut machen</a:t>
            </a:r>
            <a:r>
              <a:rPr lang="de-DE" sz="1000" dirty="0"/>
              <a:t>, gesundes Selbstvertrauen stärken, Ausdauer einfordern</a:t>
            </a:r>
            <a:r>
              <a:rPr lang="de-DE" sz="1000" baseline="0" dirty="0"/>
              <a:t> – nicht zu schnell Nachgeben wenn das Kind keine Lust mehr hat), im Alltag gibt es viele Situationen, bei denen Durchhalten gelernt werden kann (Bsp. Keine Lust auf Tanzen / Fußballtraining…) </a:t>
            </a:r>
          </a:p>
          <a:p>
            <a:pPr marL="0" indent="0" eaLnBrk="1" hangingPunct="1">
              <a:lnSpc>
                <a:spcPct val="90000"/>
              </a:lnSpc>
              <a:buFontTx/>
              <a:buNone/>
            </a:pPr>
            <a:endParaRPr lang="de-DE" sz="1000" dirty="0"/>
          </a:p>
          <a:p>
            <a:pPr marL="171432" indent="-171432" eaLnBrk="1" hangingPunct="1">
              <a:lnSpc>
                <a:spcPct val="90000"/>
              </a:lnSpc>
              <a:buFontTx/>
              <a:buChar char="-"/>
            </a:pPr>
            <a:r>
              <a:rPr lang="de-DE" sz="1000" b="1" dirty="0"/>
              <a:t>Motorische</a:t>
            </a:r>
            <a:r>
              <a:rPr lang="de-DE" sz="1000" b="1" baseline="0" dirty="0"/>
              <a:t> Kompetenzen</a:t>
            </a:r>
            <a:endParaRPr lang="de-DE" sz="1000" b="1" dirty="0"/>
          </a:p>
          <a:p>
            <a:pPr marL="626995" lvl="1" indent="-171432" eaLnBrk="1" hangingPunct="1">
              <a:lnSpc>
                <a:spcPct val="90000"/>
              </a:lnSpc>
              <a:buFontTx/>
              <a:buChar char="-"/>
            </a:pPr>
            <a:r>
              <a:rPr lang="de-DE" sz="1000" dirty="0"/>
              <a:t>Grobmotorik (rückwärts laufen, springen, rennen, Treppen steigen, Ball fangen</a:t>
            </a:r>
          </a:p>
          <a:p>
            <a:pPr marL="626995" lvl="1" indent="-171432" eaLnBrk="1" hangingPunct="1">
              <a:lnSpc>
                <a:spcPct val="90000"/>
              </a:lnSpc>
              <a:buFontTx/>
              <a:buChar char="-"/>
            </a:pPr>
            <a:r>
              <a:rPr lang="de-DE" sz="1000" dirty="0"/>
              <a:t>Körperliche Belastbarkeit – Körperliche</a:t>
            </a:r>
            <a:r>
              <a:rPr lang="de-DE" sz="1000" baseline="0" dirty="0"/>
              <a:t> Ausdauer (z.B. kleine Wanderung), 25 m Sprint, …</a:t>
            </a:r>
          </a:p>
          <a:p>
            <a:pPr marL="626995" lvl="1" indent="-171432" eaLnBrk="1" hangingPunct="1">
              <a:lnSpc>
                <a:spcPct val="90000"/>
              </a:lnSpc>
              <a:buFontTx/>
              <a:buChar char="-"/>
            </a:pPr>
            <a:r>
              <a:rPr lang="de-DE" sz="1000" baseline="0" dirty="0"/>
              <a:t>Feinmotorik (Fingergeschicklichkeit – Malen, Schneiden, Kleben, </a:t>
            </a:r>
            <a:r>
              <a:rPr lang="de-DE" sz="1000" dirty="0"/>
              <a:t>Auge-Hand-Koordination (einschenken aus der Flasche, auf der Linie schneiden,</a:t>
            </a:r>
            <a:r>
              <a:rPr lang="de-DE" sz="1000" baseline="0" dirty="0"/>
              <a:t> Perlen einfädeln, </a:t>
            </a:r>
            <a:r>
              <a:rPr lang="de-DE" sz="1000" dirty="0"/>
              <a:t>Ball fangen)</a:t>
            </a:r>
          </a:p>
          <a:p>
            <a:pPr marL="626995" lvl="1" indent="-171432" eaLnBrk="1" hangingPunct="1">
              <a:lnSpc>
                <a:spcPct val="90000"/>
              </a:lnSpc>
              <a:buFontTx/>
              <a:buChar char="-"/>
            </a:pPr>
            <a:r>
              <a:rPr lang="de-DE" sz="1000" dirty="0"/>
              <a:t>Stifthaltung</a:t>
            </a:r>
          </a:p>
          <a:p>
            <a:pPr marL="626995" lvl="1" indent="-171432" eaLnBrk="1" hangingPunct="1">
              <a:lnSpc>
                <a:spcPct val="90000"/>
              </a:lnSpc>
              <a:buFontTx/>
              <a:buChar char="-"/>
            </a:pPr>
            <a:r>
              <a:rPr lang="de-DE" sz="1000" dirty="0"/>
              <a:t>Gleichgewichtssinn, Orientierungssinn</a:t>
            </a:r>
          </a:p>
          <a:p>
            <a:pPr marL="626995" lvl="1" indent="-171432" eaLnBrk="1" hangingPunct="1">
              <a:lnSpc>
                <a:spcPct val="90000"/>
              </a:lnSpc>
              <a:buFontTx/>
              <a:buChar char="-"/>
            </a:pPr>
            <a:r>
              <a:rPr lang="de-DE" sz="1000" dirty="0"/>
              <a:t>Motorisch</a:t>
            </a:r>
            <a:r>
              <a:rPr lang="de-DE" sz="1000" baseline="0" dirty="0"/>
              <a:t> in der Lage sein, sich s</a:t>
            </a:r>
            <a:r>
              <a:rPr lang="de-DE" sz="1000" dirty="0"/>
              <a:t>elbstständig An- und Auszuziehen – vielleicht sogar Schuhe zu binden</a:t>
            </a:r>
          </a:p>
          <a:p>
            <a:pPr marL="626995" lvl="1" indent="-171432" eaLnBrk="1" hangingPunct="1">
              <a:lnSpc>
                <a:spcPct val="90000"/>
              </a:lnSpc>
              <a:buFontTx/>
              <a:buChar char="-"/>
            </a:pPr>
            <a:r>
              <a:rPr lang="de-DE" sz="1000" dirty="0"/>
              <a:t>Körperhygiene alleine durchführen</a:t>
            </a:r>
          </a:p>
          <a:p>
            <a:pPr marL="1084145" lvl="2" indent="-171432" eaLnBrk="1" hangingPunct="1">
              <a:lnSpc>
                <a:spcPct val="90000"/>
              </a:lnSpc>
              <a:buFontTx/>
              <a:buChar char="-"/>
            </a:pPr>
            <a:r>
              <a:rPr lang="de-DE" sz="1000" dirty="0"/>
              <a:t>Was kann man tun: viel Bewegung, Ball spielen, Anziehen, Basteln, Malen</a:t>
            </a:r>
            <a:r>
              <a:rPr lang="de-DE" sz="1000" baseline="0" dirty="0"/>
              <a:t> und Ausschneiden lassen - </a:t>
            </a:r>
            <a:r>
              <a:rPr lang="de-DE" sz="1000" dirty="0"/>
              <a:t>Auf Stifthaltung achten, …</a:t>
            </a:r>
          </a:p>
          <a:p>
            <a:pPr marL="1084145" lvl="2" indent="-171432" eaLnBrk="1" hangingPunct="1">
              <a:lnSpc>
                <a:spcPct val="90000"/>
              </a:lnSpc>
              <a:buFontTx/>
              <a:buChar char="-"/>
            </a:pPr>
            <a:endParaRPr lang="de-DE" sz="1000" dirty="0"/>
          </a:p>
          <a:p>
            <a:pPr marL="171432" indent="-171432" defTabSz="914301" eaLnBrk="1" hangingPunct="1">
              <a:lnSpc>
                <a:spcPct val="90000"/>
              </a:lnSpc>
              <a:buFontTx/>
              <a:buChar char="-"/>
              <a:defRPr/>
            </a:pPr>
            <a:r>
              <a:rPr lang="de-DE" sz="1000" b="1" dirty="0"/>
              <a:t>Kognitive</a:t>
            </a:r>
            <a:r>
              <a:rPr lang="de-DE" sz="1000" b="1" baseline="0" dirty="0"/>
              <a:t> Kompetenzen</a:t>
            </a:r>
          </a:p>
          <a:p>
            <a:pPr marL="626995" lvl="1" indent="-171432" defTabSz="914301" eaLnBrk="1" hangingPunct="1">
              <a:lnSpc>
                <a:spcPct val="90000"/>
              </a:lnSpc>
              <a:buFontTx/>
              <a:buChar char="-"/>
              <a:defRPr/>
            </a:pPr>
            <a:r>
              <a:rPr lang="de-DE" sz="1000" dirty="0"/>
              <a:t>Sprache und Sprechverhalten (Kompetenzen</a:t>
            </a:r>
            <a:r>
              <a:rPr lang="de-DE" sz="1000" baseline="0" dirty="0"/>
              <a:t> in der dt. Sprache)</a:t>
            </a:r>
            <a:endParaRPr lang="de-DE" sz="1000" dirty="0"/>
          </a:p>
          <a:p>
            <a:pPr marL="1084145" lvl="2" indent="-171432" defTabSz="914301" eaLnBrk="1" hangingPunct="1">
              <a:lnSpc>
                <a:spcPct val="90000"/>
              </a:lnSpc>
              <a:buFontTx/>
              <a:buChar char="-"/>
              <a:defRPr/>
            </a:pPr>
            <a:r>
              <a:rPr lang="de-DE" sz="1000" dirty="0"/>
              <a:t>Wortschatz</a:t>
            </a:r>
          </a:p>
          <a:p>
            <a:pPr marL="1084145" marR="0" lvl="2" indent="-171432" algn="l" defTabSz="914301" rtl="0" eaLnBrk="1" fontAlgn="base" latinLnBrk="0" hangingPunct="1">
              <a:lnSpc>
                <a:spcPct val="90000"/>
              </a:lnSpc>
              <a:spcBef>
                <a:spcPct val="30000"/>
              </a:spcBef>
              <a:spcAft>
                <a:spcPct val="0"/>
              </a:spcAft>
              <a:buClrTx/>
              <a:buSzTx/>
              <a:buFontTx/>
              <a:buChar char="-"/>
              <a:tabLst/>
              <a:defRPr/>
            </a:pPr>
            <a:r>
              <a:rPr lang="de-DE" sz="1000" dirty="0"/>
              <a:t>Richtig und deutlich sprechen</a:t>
            </a:r>
          </a:p>
          <a:p>
            <a:pPr marL="1084145" marR="0" lvl="2" indent="-171432" algn="l" defTabSz="914301" rtl="0" eaLnBrk="1" fontAlgn="base" latinLnBrk="0" hangingPunct="1">
              <a:lnSpc>
                <a:spcPct val="90000"/>
              </a:lnSpc>
              <a:spcBef>
                <a:spcPct val="30000"/>
              </a:spcBef>
              <a:spcAft>
                <a:spcPct val="0"/>
              </a:spcAft>
              <a:buClrTx/>
              <a:buSzTx/>
              <a:buFontTx/>
              <a:buChar char="-"/>
              <a:tabLst/>
              <a:defRPr/>
            </a:pPr>
            <a:r>
              <a:rPr lang="de-DE" sz="1000" dirty="0"/>
              <a:t>Grammatik anwenden (Haupt- und Nebensätze</a:t>
            </a:r>
            <a:r>
              <a:rPr lang="de-DE" sz="1000" baseline="0" dirty="0"/>
              <a:t> sprechen, Einzahl-Mehrzahlbildung)</a:t>
            </a:r>
            <a:endParaRPr lang="de-DE" sz="1000" dirty="0"/>
          </a:p>
          <a:p>
            <a:pPr marL="1084145" lvl="2" indent="-171432" defTabSz="914301" eaLnBrk="1" hangingPunct="1">
              <a:lnSpc>
                <a:spcPct val="90000"/>
              </a:lnSpc>
              <a:buFontTx/>
              <a:buChar char="-"/>
              <a:defRPr/>
            </a:pPr>
            <a:r>
              <a:rPr lang="de-DE" sz="1000" dirty="0"/>
              <a:t>Verständlich</a:t>
            </a:r>
            <a:r>
              <a:rPr lang="de-DE" sz="1000" baseline="0" dirty="0"/>
              <a:t> </a:t>
            </a:r>
            <a:r>
              <a:rPr lang="de-DE" sz="1000" dirty="0"/>
              <a:t>Erklären und Erzählen</a:t>
            </a:r>
          </a:p>
          <a:p>
            <a:pPr marL="626995" lvl="1" indent="-171432" defTabSz="914301" eaLnBrk="1" hangingPunct="1">
              <a:lnSpc>
                <a:spcPct val="90000"/>
              </a:lnSpc>
              <a:buFontTx/>
              <a:buChar char="-"/>
              <a:defRPr/>
            </a:pPr>
            <a:r>
              <a:rPr lang="de-DE" sz="1000" dirty="0"/>
              <a:t>Sprache</a:t>
            </a:r>
            <a:r>
              <a:rPr lang="de-DE" sz="1000" baseline="0" dirty="0"/>
              <a:t> (allgemeine Sprachkompetenz – auch in der Muttersprache)</a:t>
            </a:r>
          </a:p>
          <a:p>
            <a:pPr marL="1084195" lvl="2" indent="-171432" defTabSz="914301" eaLnBrk="1" hangingPunct="1">
              <a:lnSpc>
                <a:spcPct val="90000"/>
              </a:lnSpc>
              <a:buFontTx/>
              <a:buChar char="-"/>
              <a:defRPr/>
            </a:pPr>
            <a:r>
              <a:rPr lang="de-DE" sz="1000" dirty="0"/>
              <a:t>Zuhören können</a:t>
            </a:r>
          </a:p>
          <a:p>
            <a:pPr marL="1084195" lvl="2" indent="-171432" defTabSz="914301" eaLnBrk="1" hangingPunct="1">
              <a:lnSpc>
                <a:spcPct val="90000"/>
              </a:lnSpc>
              <a:buFontTx/>
              <a:buChar char="-"/>
              <a:defRPr/>
            </a:pPr>
            <a:r>
              <a:rPr lang="de-DE" sz="1000" dirty="0"/>
              <a:t>Erlebnisse erzählen</a:t>
            </a:r>
          </a:p>
          <a:p>
            <a:pPr marL="1084195" lvl="2" indent="-171432" defTabSz="914301" eaLnBrk="1" hangingPunct="1">
              <a:lnSpc>
                <a:spcPct val="90000"/>
              </a:lnSpc>
              <a:buFontTx/>
              <a:buChar char="-"/>
              <a:defRPr/>
            </a:pPr>
            <a:r>
              <a:rPr lang="de-DE" sz="1000" dirty="0"/>
              <a:t>So</a:t>
            </a:r>
            <a:r>
              <a:rPr lang="de-DE" sz="1000" baseline="0" dirty="0"/>
              <a:t> tun als ob man liest</a:t>
            </a:r>
          </a:p>
          <a:p>
            <a:pPr marL="626995" lvl="1" indent="-171432" defTabSz="914301" eaLnBrk="1" hangingPunct="1">
              <a:lnSpc>
                <a:spcPct val="90000"/>
              </a:lnSpc>
              <a:buFontTx/>
              <a:buChar char="-"/>
              <a:defRPr/>
            </a:pPr>
            <a:r>
              <a:rPr lang="de-DE" sz="1000" dirty="0"/>
              <a:t>Sprache (mehrsprachige</a:t>
            </a:r>
            <a:r>
              <a:rPr lang="de-DE" sz="1000" baseline="0" dirty="0"/>
              <a:t> Kompetenzen)</a:t>
            </a:r>
          </a:p>
          <a:p>
            <a:pPr marL="1084195" lvl="2" indent="-171432" defTabSz="914301" eaLnBrk="1" hangingPunct="1">
              <a:lnSpc>
                <a:spcPct val="90000"/>
              </a:lnSpc>
              <a:buFontTx/>
              <a:buChar char="-"/>
              <a:defRPr/>
            </a:pPr>
            <a:r>
              <a:rPr lang="de-DE" sz="1000" baseline="0" dirty="0"/>
              <a:t>In der Muttersprache mit familienfremden Personen unterhalten</a:t>
            </a:r>
          </a:p>
          <a:p>
            <a:pPr marL="1084195" lvl="2" indent="-171432" defTabSz="914301" eaLnBrk="1" hangingPunct="1">
              <a:lnSpc>
                <a:spcPct val="90000"/>
              </a:lnSpc>
              <a:buFontTx/>
              <a:buChar char="-"/>
              <a:defRPr/>
            </a:pPr>
            <a:r>
              <a:rPr lang="de-DE" sz="1000" baseline="0" dirty="0"/>
              <a:t>Bewusst zwischen den Sprachen wechseln</a:t>
            </a:r>
          </a:p>
          <a:p>
            <a:pPr marL="626995" lvl="1" indent="-171432" defTabSz="914301" eaLnBrk="1" hangingPunct="1">
              <a:lnSpc>
                <a:spcPct val="90000"/>
              </a:lnSpc>
              <a:buFontTx/>
              <a:buChar char="-"/>
              <a:defRPr/>
            </a:pPr>
            <a:r>
              <a:rPr lang="de-DE" sz="1000" dirty="0"/>
              <a:t>Konzentration (Aufmerksamkeitslenkung</a:t>
            </a:r>
            <a:r>
              <a:rPr lang="de-DE" sz="1000" baseline="0" dirty="0"/>
              <a:t> und Selbstregulierung)</a:t>
            </a:r>
            <a:endParaRPr lang="de-DE" sz="1000" dirty="0"/>
          </a:p>
          <a:p>
            <a:pPr marL="626995" lvl="1" indent="-171432" defTabSz="914301" eaLnBrk="1" hangingPunct="1">
              <a:lnSpc>
                <a:spcPct val="90000"/>
              </a:lnSpc>
              <a:buFontTx/>
              <a:buChar char="-"/>
              <a:defRPr/>
            </a:pPr>
            <a:r>
              <a:rPr lang="de-DE" sz="1000" dirty="0"/>
              <a:t>Phonologische Bewusstheit (Silben, Unterschiede hören – Wand,</a:t>
            </a:r>
            <a:r>
              <a:rPr lang="de-DE" sz="1000" baseline="0" dirty="0"/>
              <a:t> Hand, Reimwörter)</a:t>
            </a:r>
          </a:p>
          <a:p>
            <a:pPr marL="626995" lvl="1" indent="-171432" defTabSz="914301" eaLnBrk="1" hangingPunct="1">
              <a:lnSpc>
                <a:spcPct val="90000"/>
              </a:lnSpc>
              <a:buFontTx/>
              <a:buChar char="-"/>
              <a:defRPr/>
            </a:pPr>
            <a:r>
              <a:rPr lang="de-DE" sz="1000" baseline="0" dirty="0"/>
              <a:t>Mathematische Basiskompetenzen (Zahlwortreihe bis 20 aufsagen, weiterzählen, rückwärts zählen, Menge abzählen, Kleinstmenge auf einen Blick erfassen, Würfelbilder erkennen, Muster erkennen)</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Denk- und Merkfähigkeit im allgemeinen</a:t>
            </a:r>
          </a:p>
          <a:p>
            <a:pPr marL="626995" lvl="1" indent="-171432" defTabSz="914301" eaLnBrk="1" hangingPunct="1">
              <a:lnSpc>
                <a:spcPct val="90000"/>
              </a:lnSpc>
              <a:buFontTx/>
              <a:buChar char="-"/>
              <a:defRPr/>
            </a:pPr>
            <a:r>
              <a:rPr lang="de-DE" sz="1000" dirty="0"/>
              <a:t>Wahrnehmung (Formen, Farben, Geräusche, Lautstärke, Gerüche, Geschmack … unterscheiden) Mehrkanalige Wahrnehmung – verschiedene Lerntypen</a:t>
            </a:r>
          </a:p>
          <a:p>
            <a:pPr marL="626995" lvl="1" indent="-171432" defTabSz="914301" eaLnBrk="1" hangingPunct="1">
              <a:lnSpc>
                <a:spcPct val="90000"/>
              </a:lnSpc>
              <a:buFontTx/>
              <a:buChar char="-"/>
              <a:defRPr/>
            </a:pPr>
            <a:r>
              <a:rPr lang="de-DE" sz="1000" dirty="0"/>
              <a:t>Seh- und Hörfähigkeit</a:t>
            </a:r>
          </a:p>
          <a:p>
            <a:pPr marL="1084145" lvl="2" indent="-171432" defTabSz="914301" eaLnBrk="1" hangingPunct="1">
              <a:lnSpc>
                <a:spcPct val="90000"/>
              </a:lnSpc>
              <a:buFontTx/>
              <a:buChar char="-"/>
              <a:defRPr/>
            </a:pPr>
            <a:r>
              <a:rPr lang="de-DE" sz="1000" dirty="0"/>
              <a:t>Was kann man tun: Viel</a:t>
            </a:r>
            <a:r>
              <a:rPr lang="de-DE" sz="1000" baseline="0" dirty="0"/>
              <a:t> Sprechen und Sprechen lassen, ganze Sätze einfordern, Reimspiele, </a:t>
            </a:r>
            <a:r>
              <a:rPr lang="de-DE" sz="1000" dirty="0"/>
              <a:t>KIM-Spiele (Schulung der Sinne und Gedächtnis), Abzählspiele</a:t>
            </a:r>
            <a:r>
              <a:rPr lang="de-DE" sz="1000" baseline="0" dirty="0"/>
              <a:t> (Mensch ärgere dich nicht), </a:t>
            </a:r>
            <a:r>
              <a:rPr lang="de-DE" sz="1000" dirty="0"/>
              <a:t>Koffer-packen, </a:t>
            </a:r>
          </a:p>
          <a:p>
            <a:pPr marL="626995" lvl="1" indent="-171432" defTabSz="914301" eaLnBrk="1" hangingPunct="1">
              <a:lnSpc>
                <a:spcPct val="90000"/>
              </a:lnSpc>
              <a:buFontTx/>
              <a:buChar char="-"/>
              <a:defRPr/>
            </a:pPr>
            <a:endParaRPr lang="de-DE" sz="1000" dirty="0"/>
          </a:p>
          <a:p>
            <a:pPr marL="171432" indent="-171432" eaLnBrk="1" hangingPunct="1">
              <a:lnSpc>
                <a:spcPct val="90000"/>
              </a:lnSpc>
              <a:buFontTx/>
              <a:buChar char="-"/>
            </a:pPr>
            <a:r>
              <a:rPr lang="de-DE" sz="1000" b="1" dirty="0"/>
              <a:t>Und nun?</a:t>
            </a:r>
          </a:p>
          <a:p>
            <a:pPr marL="627045" lvl="1" indent="-171432" eaLnBrk="1" hangingPunct="1">
              <a:lnSpc>
                <a:spcPct val="90000"/>
              </a:lnSpc>
              <a:buFontTx/>
              <a:buChar char="-"/>
            </a:pPr>
            <a:r>
              <a:rPr lang="de-DE" sz="1000" dirty="0"/>
              <a:t>Im</a:t>
            </a:r>
            <a:r>
              <a:rPr lang="de-DE" sz="1000" baseline="0" dirty="0"/>
              <a:t> Regelfall werden Sie feststellen: manches kann mein Kind schon, andere Punkte hatte ich mir evtl. noch gar nicht bewusst gemacht. Kein Kind muss heute schon alle Punkte erfüllen, um im Sommer einen erfolgreichen Schulstart haben zu können. Allerdings erleichtert jede gut ausgeprägte Fähigkeit Ihrem Kind den Schulstart, bzw. es wird umgekehrt auch schneller Probleme mit der Situation Schule bekommen, wenn viele Punkte verneint werden müssen bzw. eklatante Schwächen vorhanden sind.</a:t>
            </a:r>
          </a:p>
          <a:p>
            <a:pPr marL="627045" lvl="1" indent="-171432" eaLnBrk="1" hangingPunct="1">
              <a:lnSpc>
                <a:spcPct val="90000"/>
              </a:lnSpc>
              <a:buFontTx/>
              <a:buChar char="-"/>
            </a:pPr>
            <a:endParaRPr lang="de-DE" sz="1000" baseline="0" dirty="0"/>
          </a:p>
          <a:p>
            <a:pPr marL="627045" lvl="1" indent="-171432" eaLnBrk="1" hangingPunct="1">
              <a:lnSpc>
                <a:spcPct val="90000"/>
              </a:lnSpc>
              <a:buFontTx/>
              <a:buChar char="-"/>
            </a:pPr>
            <a:r>
              <a:rPr lang="de-DE" sz="1000" baseline="0" dirty="0"/>
              <a:t>Lassen Sie die Zeit nicht ungenutzt, nutzen Sie die genannten Beispiele, um die einzelnen Bereiche in den kommenden Monaten möglichst im Alltag mit Ihrem Kind durch die entsprechenden Spiele, Übungen und Regeln zu trainieren. Haben Sie aber auch Geduld mit Ihrem Kind – es ist noch Zeit bis zum September.</a:t>
            </a:r>
          </a:p>
          <a:p>
            <a:pPr marL="627045" lvl="1" indent="-171432" eaLnBrk="1" hangingPunct="1">
              <a:lnSpc>
                <a:spcPct val="90000"/>
              </a:lnSpc>
              <a:buFontTx/>
              <a:buChar char="-"/>
            </a:pPr>
            <a:endParaRPr lang="de-DE" sz="1000" baseline="0" dirty="0"/>
          </a:p>
          <a:p>
            <a:pPr marL="627045" lvl="1" indent="-171432" eaLnBrk="1" hangingPunct="1">
              <a:lnSpc>
                <a:spcPct val="90000"/>
              </a:lnSpc>
              <a:buFontTx/>
              <a:buChar char="-"/>
            </a:pPr>
            <a:r>
              <a:rPr lang="de-DE" sz="1000" baseline="0" dirty="0"/>
              <a:t>Sollten Sie selbst unsicher sein, ob Ihr Kind im Sommer eingeschult werden kann, sprechen Sie bitte mit den Erziehern und dann möglichst schnell auch mit uns. Wir finden eine gute Lösung.</a:t>
            </a:r>
            <a:endParaRPr lang="de-DE" sz="1000" dirty="0"/>
          </a:p>
          <a:p>
            <a:pPr marL="1084145" lvl="2" indent="-171432" eaLnBrk="1" hangingPunct="1">
              <a:lnSpc>
                <a:spcPct val="90000"/>
              </a:lnSpc>
              <a:buFontTx/>
              <a:buChar char="-"/>
            </a:pPr>
            <a:endParaRPr lang="de-DE" sz="1000" dirty="0"/>
          </a:p>
        </p:txBody>
      </p:sp>
    </p:spTree>
    <p:extLst>
      <p:ext uri="{BB962C8B-B14F-4D97-AF65-F5344CB8AC3E}">
        <p14:creationId xmlns:p14="http://schemas.microsoft.com/office/powerpoint/2010/main" val="3109690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11</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sz="1000" b="1" dirty="0"/>
              <a:t>Kompetenzen Schulfähigkeit</a:t>
            </a:r>
          </a:p>
          <a:p>
            <a:pPr eaLnBrk="1" hangingPunct="1">
              <a:lnSpc>
                <a:spcPct val="90000"/>
              </a:lnSpc>
            </a:pPr>
            <a:r>
              <a:rPr lang="de-DE" sz="1000" dirty="0"/>
              <a:t>Die </a:t>
            </a:r>
            <a:r>
              <a:rPr lang="de-DE" sz="1000" dirty="0" err="1"/>
              <a:t>kompetenzen</a:t>
            </a:r>
            <a:r>
              <a:rPr lang="de-DE" sz="1000" dirty="0"/>
              <a:t> werden in vier Bereiche gegliedert,</a:t>
            </a:r>
            <a:r>
              <a:rPr lang="de-DE" sz="1000" baseline="0" dirty="0"/>
              <a:t> welche alle vier unterschiedlich ausgeprägt sein können. </a:t>
            </a:r>
            <a:endParaRPr lang="de-DE" sz="1000" dirty="0"/>
          </a:p>
          <a:p>
            <a:pPr marL="0" indent="0" eaLnBrk="1" hangingPunct="1">
              <a:lnSpc>
                <a:spcPct val="90000"/>
              </a:lnSpc>
              <a:buFontTx/>
              <a:buNone/>
            </a:pPr>
            <a:endParaRPr lang="de-DE" sz="1000" dirty="0"/>
          </a:p>
          <a:p>
            <a:pPr marL="171432" indent="-171432" defTabSz="914301" eaLnBrk="1" hangingPunct="1">
              <a:lnSpc>
                <a:spcPct val="90000"/>
              </a:lnSpc>
              <a:buFontTx/>
              <a:buChar char="-"/>
              <a:defRPr/>
            </a:pPr>
            <a:r>
              <a:rPr lang="de-DE" sz="1000" b="1" dirty="0"/>
              <a:t>Sozial- emotionale Kompetenzen</a:t>
            </a:r>
          </a:p>
          <a:p>
            <a:pPr marL="626995" lvl="1" indent="-171432" defTabSz="914301" eaLnBrk="1" hangingPunct="1">
              <a:lnSpc>
                <a:spcPct val="90000"/>
              </a:lnSpc>
              <a:buFontTx/>
              <a:buChar char="-"/>
              <a:defRPr/>
            </a:pPr>
            <a:r>
              <a:rPr lang="de-DE" sz="1000" dirty="0"/>
              <a:t>Selbstständigkeit – findet sich im Alltag altersgerecht</a:t>
            </a:r>
            <a:r>
              <a:rPr lang="de-DE" sz="1000" baseline="0" dirty="0"/>
              <a:t> alleine zurecht (Anziehen)</a:t>
            </a:r>
            <a:endParaRPr lang="de-DE" sz="1000" dirty="0"/>
          </a:p>
          <a:p>
            <a:pPr marL="626995" lvl="1" indent="-171432" defTabSz="914301" eaLnBrk="1" hangingPunct="1">
              <a:lnSpc>
                <a:spcPct val="90000"/>
              </a:lnSpc>
              <a:buFontTx/>
              <a:buChar char="-"/>
              <a:defRPr/>
            </a:pPr>
            <a:r>
              <a:rPr lang="de-DE" sz="1000" dirty="0"/>
              <a:t>Gesundes</a:t>
            </a:r>
            <a:r>
              <a:rPr lang="de-DE" sz="1000" baseline="0" dirty="0"/>
              <a:t> Selbstvertrauen – traut sich angemessene Aufgabe zu</a:t>
            </a:r>
          </a:p>
          <a:p>
            <a:pPr marL="626995" lvl="1" indent="-171432" defTabSz="914301" eaLnBrk="1" hangingPunct="1">
              <a:lnSpc>
                <a:spcPct val="90000"/>
              </a:lnSpc>
              <a:buFontTx/>
              <a:buChar char="-"/>
              <a:defRPr/>
            </a:pPr>
            <a:r>
              <a:rPr lang="de-DE" sz="1000" baseline="0" dirty="0" err="1"/>
              <a:t>Emphatiefähigkeit</a:t>
            </a:r>
            <a:r>
              <a:rPr lang="de-DE" sz="1000" baseline="0" dirty="0"/>
              <a:t> – kann sich in andere hineinversetzen (wie fühlt sich der andere gerade?)</a:t>
            </a:r>
          </a:p>
          <a:p>
            <a:pPr marL="626995" lvl="1" indent="-171432" defTabSz="914301" eaLnBrk="1" hangingPunct="1">
              <a:lnSpc>
                <a:spcPct val="90000"/>
              </a:lnSpc>
              <a:buFontTx/>
              <a:buChar char="-"/>
              <a:defRPr/>
            </a:pPr>
            <a:r>
              <a:rPr lang="de-DE" sz="1000" dirty="0"/>
              <a:t>Anweisungen verstehen und annehmen – auch in</a:t>
            </a:r>
            <a:r>
              <a:rPr lang="de-DE" sz="1000" baseline="0" dirty="0"/>
              <a:t> der Gruppe</a:t>
            </a:r>
            <a:endParaRPr lang="de-DE" sz="1000" dirty="0"/>
          </a:p>
          <a:p>
            <a:pPr marL="626995" lvl="1" indent="-171432" defTabSz="914301" eaLnBrk="1" hangingPunct="1">
              <a:lnSpc>
                <a:spcPct val="90000"/>
              </a:lnSpc>
              <a:buFontTx/>
              <a:buChar char="-"/>
              <a:defRPr/>
            </a:pPr>
            <a:r>
              <a:rPr lang="de-DE" sz="1000" dirty="0"/>
              <a:t>Regeln akzeptieren, Grenzen erkennen</a:t>
            </a:r>
          </a:p>
          <a:p>
            <a:pPr marL="626995" lvl="1" indent="-171432" defTabSz="914301" eaLnBrk="1" hangingPunct="1">
              <a:lnSpc>
                <a:spcPct val="90000"/>
              </a:lnSpc>
              <a:buFontTx/>
              <a:buChar char="-"/>
              <a:defRPr/>
            </a:pPr>
            <a:r>
              <a:rPr lang="de-DE" sz="1000" dirty="0"/>
              <a:t>Gesprächsregeln</a:t>
            </a:r>
            <a:r>
              <a:rPr lang="de-DE" sz="1000" baseline="0" dirty="0"/>
              <a:t> - </a:t>
            </a:r>
            <a:r>
              <a:rPr lang="de-DE" sz="1000" dirty="0"/>
              <a:t>Warten, Zuhören, Ausreden lassen</a:t>
            </a:r>
          </a:p>
          <a:p>
            <a:pPr marL="626995" lvl="1" indent="-171432" defTabSz="914301" eaLnBrk="1" hangingPunct="1">
              <a:lnSpc>
                <a:spcPct val="90000"/>
              </a:lnSpc>
              <a:buFontTx/>
              <a:buChar char="-"/>
              <a:defRPr/>
            </a:pPr>
            <a:r>
              <a:rPr lang="de-DE" sz="1000" dirty="0"/>
              <a:t>Auf andere zugehen</a:t>
            </a:r>
          </a:p>
          <a:p>
            <a:pPr marL="626995" lvl="1" indent="-171432" defTabSz="914301" eaLnBrk="1" hangingPunct="1">
              <a:lnSpc>
                <a:spcPct val="90000"/>
              </a:lnSpc>
              <a:buFontTx/>
              <a:buChar char="-"/>
              <a:defRPr/>
            </a:pPr>
            <a:r>
              <a:rPr lang="de-DE" sz="1000" dirty="0"/>
              <a:t>Sich in der Gruppe angesprochen fühlen</a:t>
            </a:r>
          </a:p>
          <a:p>
            <a:pPr marL="626995" lvl="1" indent="-171432" defTabSz="914301" eaLnBrk="1" hangingPunct="1">
              <a:lnSpc>
                <a:spcPct val="90000"/>
              </a:lnSpc>
              <a:buFontTx/>
              <a:buChar char="-"/>
              <a:defRPr/>
            </a:pPr>
            <a:r>
              <a:rPr lang="de-DE" sz="1000" dirty="0"/>
              <a:t>Mit anderen Kindern zusammenarbeiten</a:t>
            </a:r>
          </a:p>
          <a:p>
            <a:pPr marL="626995" lvl="1" indent="-171432" defTabSz="914301" eaLnBrk="1" hangingPunct="1">
              <a:lnSpc>
                <a:spcPct val="90000"/>
              </a:lnSpc>
              <a:buFontTx/>
              <a:buChar char="-"/>
              <a:defRPr/>
            </a:pPr>
            <a:r>
              <a:rPr lang="de-DE" sz="1000" dirty="0"/>
              <a:t>Akzeptanz und Toleranz zeigen</a:t>
            </a:r>
          </a:p>
          <a:p>
            <a:pPr marL="626995" lvl="1" indent="-171432" defTabSz="914301" eaLnBrk="1" hangingPunct="1">
              <a:lnSpc>
                <a:spcPct val="90000"/>
              </a:lnSpc>
              <a:buFontTx/>
              <a:buChar char="-"/>
              <a:defRPr/>
            </a:pPr>
            <a:r>
              <a:rPr lang="de-DE" sz="1000" dirty="0"/>
              <a:t>Konstruktives Konfliktlöseverhalten üben</a:t>
            </a:r>
          </a:p>
          <a:p>
            <a:pPr marL="626995" lvl="1" indent="-171432" defTabSz="914301" eaLnBrk="1" hangingPunct="1">
              <a:lnSpc>
                <a:spcPct val="90000"/>
              </a:lnSpc>
              <a:buFontTx/>
              <a:buChar char="-"/>
              <a:defRPr/>
            </a:pPr>
            <a:r>
              <a:rPr lang="de-DE" sz="1000" dirty="0"/>
              <a:t>Sich ohne Probleme von der Bezugsperson lösen</a:t>
            </a:r>
          </a:p>
          <a:p>
            <a:pPr marL="626995" lvl="1" indent="-171432" defTabSz="914301" eaLnBrk="1" hangingPunct="1">
              <a:lnSpc>
                <a:spcPct val="90000"/>
              </a:lnSpc>
              <a:buFontTx/>
              <a:buChar char="-"/>
              <a:defRPr/>
            </a:pPr>
            <a:r>
              <a:rPr lang="de-DE" sz="1000" dirty="0"/>
              <a:t>Freundschaften beginnen und beenden</a:t>
            </a:r>
          </a:p>
          <a:p>
            <a:pPr marL="1084145" lvl="2" indent="-171432" defTabSz="914301" eaLnBrk="1" hangingPunct="1">
              <a:lnSpc>
                <a:spcPct val="90000"/>
              </a:lnSpc>
              <a:buFontTx/>
              <a:buChar char="-"/>
              <a:defRPr/>
            </a:pPr>
            <a:r>
              <a:rPr lang="de-DE" sz="1000" dirty="0"/>
              <a:t>Was kann man tun: Verantwortung geben</a:t>
            </a:r>
            <a:r>
              <a:rPr lang="de-DE" sz="1000" baseline="0" dirty="0"/>
              <a:t> um Dinge selbst zu schaffen, Empathie vorleben und üben, </a:t>
            </a:r>
            <a:r>
              <a:rPr lang="de-DE" sz="1000" dirty="0"/>
              <a:t>Regeln aufstellen und konsequent einfordern, Nein sagen und Nein meinen, Gesprächsregeln üben, Gruppenangebote</a:t>
            </a:r>
            <a:r>
              <a:rPr lang="de-DE" sz="1000" baseline="0" dirty="0"/>
              <a:t> (Sportverein </a:t>
            </a:r>
            <a:r>
              <a:rPr lang="de-DE" sz="1000" baseline="0" dirty="0" err="1"/>
              <a:t>u.ä.</a:t>
            </a:r>
            <a:r>
              <a:rPr lang="de-DE" sz="1000" baseline="0" dirty="0"/>
              <a:t>) nutzen</a:t>
            </a:r>
            <a:r>
              <a:rPr lang="de-DE" sz="1000" dirty="0"/>
              <a:t>, … </a:t>
            </a:r>
          </a:p>
          <a:p>
            <a:pPr marL="912713" lvl="2" indent="0" defTabSz="914301" eaLnBrk="1" hangingPunct="1">
              <a:lnSpc>
                <a:spcPct val="90000"/>
              </a:lnSpc>
              <a:buFontTx/>
              <a:buNone/>
              <a:defRPr/>
            </a:pPr>
            <a:endParaRPr lang="de-DE" sz="1000" dirty="0"/>
          </a:p>
          <a:p>
            <a:pPr marL="0" indent="0" eaLnBrk="1" hangingPunct="1">
              <a:lnSpc>
                <a:spcPct val="90000"/>
              </a:lnSpc>
              <a:buFontTx/>
              <a:buNone/>
            </a:pPr>
            <a:r>
              <a:rPr lang="de-DE" sz="1000" dirty="0"/>
              <a:t>- </a:t>
            </a:r>
            <a:r>
              <a:rPr lang="de-DE" sz="1000" b="1" dirty="0"/>
              <a:t>Volitional-motivationale</a:t>
            </a:r>
            <a:r>
              <a:rPr lang="de-DE" sz="1000" b="1" baseline="0" dirty="0"/>
              <a:t> Kompetenzen (durch den eigenen Willen bestimmte Motivation)</a:t>
            </a:r>
            <a:endParaRPr lang="de-DE" sz="1000" b="1" dirty="0"/>
          </a:p>
          <a:p>
            <a:pPr marL="626995" marR="0" lvl="1" indent="-171432" algn="l" defTabSz="914400" rtl="0" eaLnBrk="1" fontAlgn="base" latinLnBrk="0" hangingPunct="1">
              <a:lnSpc>
                <a:spcPct val="90000"/>
              </a:lnSpc>
              <a:spcBef>
                <a:spcPct val="30000"/>
              </a:spcBef>
              <a:spcAft>
                <a:spcPct val="0"/>
              </a:spcAft>
              <a:buClrTx/>
              <a:buSzTx/>
              <a:buFontTx/>
              <a:buChar char="-"/>
              <a:tabLst/>
              <a:defRPr/>
            </a:pPr>
            <a:r>
              <a:rPr lang="de-DE" sz="1000" dirty="0"/>
              <a:t>Umgang mit Misserfolg (Frustrationstoleranz) und: Reaktion auf Erfolg/Misserfolg</a:t>
            </a:r>
          </a:p>
          <a:p>
            <a:pPr marL="626995" lvl="1" indent="-171432" eaLnBrk="1" hangingPunct="1">
              <a:lnSpc>
                <a:spcPct val="90000"/>
              </a:lnSpc>
              <a:buFontTx/>
              <a:buChar char="-"/>
            </a:pPr>
            <a:r>
              <a:rPr lang="de-DE" sz="1000" dirty="0"/>
              <a:t>Anstrengungsbereitschaft (auch bei nicht selbst gewählten Aufgaben)</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Ausdauer / Durchhaltevermögen (Zielstrebiges Arbeiten ohne Ablenkung)</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Neuen Anforderungen zuversichtlich begegnen /</a:t>
            </a:r>
            <a:r>
              <a:rPr lang="de-DE" sz="1000" baseline="0" dirty="0"/>
              <a:t> </a:t>
            </a:r>
            <a:r>
              <a:rPr lang="de-DE" sz="1000" dirty="0"/>
              <a:t>Unbekannte Situationen angstfrei wahrnehmen</a:t>
            </a:r>
          </a:p>
          <a:p>
            <a:pPr marL="626995" lvl="1" indent="-171432" eaLnBrk="1" hangingPunct="1">
              <a:lnSpc>
                <a:spcPct val="90000"/>
              </a:lnSpc>
              <a:buFontTx/>
              <a:buChar char="-"/>
            </a:pPr>
            <a:r>
              <a:rPr lang="de-DE" sz="1000" dirty="0"/>
              <a:t>Fehler zulassen / sich von einer Aufgabe</a:t>
            </a:r>
            <a:r>
              <a:rPr lang="de-DE" sz="1000" baseline="0" dirty="0"/>
              <a:t> lösen können wenn die Zeit abgelaufen ist</a:t>
            </a:r>
            <a:endParaRPr lang="de-DE" sz="1000" dirty="0"/>
          </a:p>
          <a:p>
            <a:pPr marL="626995" lvl="1" indent="-171432" eaLnBrk="1" hangingPunct="1">
              <a:lnSpc>
                <a:spcPct val="90000"/>
              </a:lnSpc>
              <a:buFontTx/>
              <a:buChar char="-"/>
            </a:pPr>
            <a:r>
              <a:rPr lang="de-DE" sz="1000" dirty="0"/>
              <a:t>Neugierde</a:t>
            </a:r>
            <a:r>
              <a:rPr lang="de-DE" sz="1000" baseline="0" dirty="0"/>
              <a:t>, Wissensdrang</a:t>
            </a:r>
            <a:endParaRPr lang="de-DE" sz="1000" dirty="0"/>
          </a:p>
          <a:p>
            <a:pPr marL="1084145" lvl="2" indent="-171432" eaLnBrk="1" hangingPunct="1">
              <a:lnSpc>
                <a:spcPct val="90000"/>
              </a:lnSpc>
              <a:buFontTx/>
              <a:buChar char="-"/>
            </a:pPr>
            <a:r>
              <a:rPr lang="de-DE" sz="1000" dirty="0"/>
              <a:t>Was kann man tun: Neugier fördern und zulassen, Loben,</a:t>
            </a:r>
            <a:r>
              <a:rPr lang="de-DE" sz="1000" baseline="0" dirty="0"/>
              <a:t> Mut machen</a:t>
            </a:r>
            <a:r>
              <a:rPr lang="de-DE" sz="1000" dirty="0"/>
              <a:t>, gesundes Selbstvertrauen stärken, Ausdauer einfordern</a:t>
            </a:r>
            <a:r>
              <a:rPr lang="de-DE" sz="1000" baseline="0" dirty="0"/>
              <a:t> – nicht zu schnell Nachgeben wenn das Kind keine Lust mehr hat), im Alltag gibt es viele Situationen, bei denen Durchhalten gelernt werden kann (Bsp. Keine Lust auf Tanzen / Fußballtraining…) </a:t>
            </a:r>
          </a:p>
          <a:p>
            <a:pPr marL="0" indent="0" eaLnBrk="1" hangingPunct="1">
              <a:lnSpc>
                <a:spcPct val="90000"/>
              </a:lnSpc>
              <a:buFontTx/>
              <a:buNone/>
            </a:pPr>
            <a:endParaRPr lang="de-DE" sz="1000" dirty="0"/>
          </a:p>
          <a:p>
            <a:pPr marL="171432" indent="-171432" eaLnBrk="1" hangingPunct="1">
              <a:lnSpc>
                <a:spcPct val="90000"/>
              </a:lnSpc>
              <a:buFontTx/>
              <a:buChar char="-"/>
            </a:pPr>
            <a:r>
              <a:rPr lang="de-DE" sz="1000" b="1" dirty="0"/>
              <a:t>Motorische</a:t>
            </a:r>
            <a:r>
              <a:rPr lang="de-DE" sz="1000" b="1" baseline="0" dirty="0"/>
              <a:t> Kompetenzen</a:t>
            </a:r>
            <a:endParaRPr lang="de-DE" sz="1000" b="1" dirty="0"/>
          </a:p>
          <a:p>
            <a:pPr marL="626995" lvl="1" indent="-171432" eaLnBrk="1" hangingPunct="1">
              <a:lnSpc>
                <a:spcPct val="90000"/>
              </a:lnSpc>
              <a:buFontTx/>
              <a:buChar char="-"/>
            </a:pPr>
            <a:r>
              <a:rPr lang="de-DE" sz="1000" dirty="0"/>
              <a:t>Grobmotorik (rückwärts laufen, springen, rennen, Treppen steigen, Ball fangen</a:t>
            </a:r>
          </a:p>
          <a:p>
            <a:pPr marL="626995" lvl="1" indent="-171432" eaLnBrk="1" hangingPunct="1">
              <a:lnSpc>
                <a:spcPct val="90000"/>
              </a:lnSpc>
              <a:buFontTx/>
              <a:buChar char="-"/>
            </a:pPr>
            <a:r>
              <a:rPr lang="de-DE" sz="1000" dirty="0"/>
              <a:t>Körperliche Belastbarkeit – Körperliche</a:t>
            </a:r>
            <a:r>
              <a:rPr lang="de-DE" sz="1000" baseline="0" dirty="0"/>
              <a:t> Ausdauer (z.B. kleine Wanderung), 25 m Sprint, …</a:t>
            </a:r>
          </a:p>
          <a:p>
            <a:pPr marL="626995" lvl="1" indent="-171432" eaLnBrk="1" hangingPunct="1">
              <a:lnSpc>
                <a:spcPct val="90000"/>
              </a:lnSpc>
              <a:buFontTx/>
              <a:buChar char="-"/>
            </a:pPr>
            <a:r>
              <a:rPr lang="de-DE" sz="1000" baseline="0" dirty="0"/>
              <a:t>Feinmotorik (Fingergeschicklichkeit – Malen, Schneiden, Kleben, </a:t>
            </a:r>
            <a:r>
              <a:rPr lang="de-DE" sz="1000" dirty="0"/>
              <a:t>Auge-Hand-Koordination (einschenken aus der Flasche, auf der Linie schneiden,</a:t>
            </a:r>
            <a:r>
              <a:rPr lang="de-DE" sz="1000" baseline="0" dirty="0"/>
              <a:t> Perlen einfädeln, </a:t>
            </a:r>
            <a:r>
              <a:rPr lang="de-DE" sz="1000" dirty="0"/>
              <a:t>Ball fangen)</a:t>
            </a:r>
          </a:p>
          <a:p>
            <a:pPr marL="626995" lvl="1" indent="-171432" eaLnBrk="1" hangingPunct="1">
              <a:lnSpc>
                <a:spcPct val="90000"/>
              </a:lnSpc>
              <a:buFontTx/>
              <a:buChar char="-"/>
            </a:pPr>
            <a:r>
              <a:rPr lang="de-DE" sz="1000" dirty="0"/>
              <a:t>Stifthaltung</a:t>
            </a:r>
          </a:p>
          <a:p>
            <a:pPr marL="626995" lvl="1" indent="-171432" eaLnBrk="1" hangingPunct="1">
              <a:lnSpc>
                <a:spcPct val="90000"/>
              </a:lnSpc>
              <a:buFontTx/>
              <a:buChar char="-"/>
            </a:pPr>
            <a:r>
              <a:rPr lang="de-DE" sz="1000" dirty="0"/>
              <a:t>Gleichgewichtssinn, Orientierungssinn</a:t>
            </a:r>
          </a:p>
          <a:p>
            <a:pPr marL="626995" lvl="1" indent="-171432" eaLnBrk="1" hangingPunct="1">
              <a:lnSpc>
                <a:spcPct val="90000"/>
              </a:lnSpc>
              <a:buFontTx/>
              <a:buChar char="-"/>
            </a:pPr>
            <a:r>
              <a:rPr lang="de-DE" sz="1000" dirty="0"/>
              <a:t>Motorisch</a:t>
            </a:r>
            <a:r>
              <a:rPr lang="de-DE" sz="1000" baseline="0" dirty="0"/>
              <a:t> in der Lage sein, sich s</a:t>
            </a:r>
            <a:r>
              <a:rPr lang="de-DE" sz="1000" dirty="0"/>
              <a:t>elbstständig An- und Auszuziehen – vielleicht sogar Schuhe zu binden</a:t>
            </a:r>
          </a:p>
          <a:p>
            <a:pPr marL="626995" lvl="1" indent="-171432" eaLnBrk="1" hangingPunct="1">
              <a:lnSpc>
                <a:spcPct val="90000"/>
              </a:lnSpc>
              <a:buFontTx/>
              <a:buChar char="-"/>
            </a:pPr>
            <a:r>
              <a:rPr lang="de-DE" sz="1000" dirty="0"/>
              <a:t>Körperhygiene alleine durchführen</a:t>
            </a:r>
          </a:p>
          <a:p>
            <a:pPr marL="1084145" lvl="2" indent="-171432" eaLnBrk="1" hangingPunct="1">
              <a:lnSpc>
                <a:spcPct val="90000"/>
              </a:lnSpc>
              <a:buFontTx/>
              <a:buChar char="-"/>
            </a:pPr>
            <a:r>
              <a:rPr lang="de-DE" sz="1000" dirty="0"/>
              <a:t>Was kann man tun: viel Bewegung, Ball spielen, Anziehen, Basteln, Malen</a:t>
            </a:r>
            <a:r>
              <a:rPr lang="de-DE" sz="1000" baseline="0" dirty="0"/>
              <a:t> und Ausschneiden lassen - </a:t>
            </a:r>
            <a:r>
              <a:rPr lang="de-DE" sz="1000" dirty="0"/>
              <a:t>Auf Stifthaltung achten, …</a:t>
            </a:r>
          </a:p>
          <a:p>
            <a:pPr marL="1084145" lvl="2" indent="-171432" eaLnBrk="1" hangingPunct="1">
              <a:lnSpc>
                <a:spcPct val="90000"/>
              </a:lnSpc>
              <a:buFontTx/>
              <a:buChar char="-"/>
            </a:pPr>
            <a:endParaRPr lang="de-DE" sz="1000" dirty="0"/>
          </a:p>
          <a:p>
            <a:pPr marL="171432" indent="-171432" defTabSz="914301" eaLnBrk="1" hangingPunct="1">
              <a:lnSpc>
                <a:spcPct val="90000"/>
              </a:lnSpc>
              <a:buFontTx/>
              <a:buChar char="-"/>
              <a:defRPr/>
            </a:pPr>
            <a:r>
              <a:rPr lang="de-DE" sz="1000" b="1" dirty="0"/>
              <a:t>Kognitive</a:t>
            </a:r>
            <a:r>
              <a:rPr lang="de-DE" sz="1000" b="1" baseline="0" dirty="0"/>
              <a:t> Kompetenzen</a:t>
            </a:r>
          </a:p>
          <a:p>
            <a:pPr marL="626995" lvl="1" indent="-171432" defTabSz="914301" eaLnBrk="1" hangingPunct="1">
              <a:lnSpc>
                <a:spcPct val="90000"/>
              </a:lnSpc>
              <a:buFontTx/>
              <a:buChar char="-"/>
              <a:defRPr/>
            </a:pPr>
            <a:r>
              <a:rPr lang="de-DE" sz="1000" dirty="0"/>
              <a:t>Sprache und Sprechverhalten (Kompetenzen</a:t>
            </a:r>
            <a:r>
              <a:rPr lang="de-DE" sz="1000" baseline="0" dirty="0"/>
              <a:t> in der dt. Sprache)</a:t>
            </a:r>
            <a:endParaRPr lang="de-DE" sz="1000" dirty="0"/>
          </a:p>
          <a:p>
            <a:pPr marL="1084145" lvl="2" indent="-171432" defTabSz="914301" eaLnBrk="1" hangingPunct="1">
              <a:lnSpc>
                <a:spcPct val="90000"/>
              </a:lnSpc>
              <a:buFontTx/>
              <a:buChar char="-"/>
              <a:defRPr/>
            </a:pPr>
            <a:r>
              <a:rPr lang="de-DE" sz="1000" dirty="0"/>
              <a:t>Wortschatz</a:t>
            </a:r>
          </a:p>
          <a:p>
            <a:pPr marL="1084145" marR="0" lvl="2" indent="-171432" algn="l" defTabSz="914301" rtl="0" eaLnBrk="1" fontAlgn="base" latinLnBrk="0" hangingPunct="1">
              <a:lnSpc>
                <a:spcPct val="90000"/>
              </a:lnSpc>
              <a:spcBef>
                <a:spcPct val="30000"/>
              </a:spcBef>
              <a:spcAft>
                <a:spcPct val="0"/>
              </a:spcAft>
              <a:buClrTx/>
              <a:buSzTx/>
              <a:buFontTx/>
              <a:buChar char="-"/>
              <a:tabLst/>
              <a:defRPr/>
            </a:pPr>
            <a:r>
              <a:rPr lang="de-DE" sz="1000" dirty="0"/>
              <a:t>Richtig und deutlich sprechen</a:t>
            </a:r>
          </a:p>
          <a:p>
            <a:pPr marL="1084145" marR="0" lvl="2" indent="-171432" algn="l" defTabSz="914301" rtl="0" eaLnBrk="1" fontAlgn="base" latinLnBrk="0" hangingPunct="1">
              <a:lnSpc>
                <a:spcPct val="90000"/>
              </a:lnSpc>
              <a:spcBef>
                <a:spcPct val="30000"/>
              </a:spcBef>
              <a:spcAft>
                <a:spcPct val="0"/>
              </a:spcAft>
              <a:buClrTx/>
              <a:buSzTx/>
              <a:buFontTx/>
              <a:buChar char="-"/>
              <a:tabLst/>
              <a:defRPr/>
            </a:pPr>
            <a:r>
              <a:rPr lang="de-DE" sz="1000" dirty="0"/>
              <a:t>Grammatik anwenden (Haupt- und Nebensätze</a:t>
            </a:r>
            <a:r>
              <a:rPr lang="de-DE" sz="1000" baseline="0" dirty="0"/>
              <a:t> sprechen, Einzahl-Mehrzahlbildung)</a:t>
            </a:r>
            <a:endParaRPr lang="de-DE" sz="1000" dirty="0"/>
          </a:p>
          <a:p>
            <a:pPr marL="1084145" lvl="2" indent="-171432" defTabSz="914301" eaLnBrk="1" hangingPunct="1">
              <a:lnSpc>
                <a:spcPct val="90000"/>
              </a:lnSpc>
              <a:buFontTx/>
              <a:buChar char="-"/>
              <a:defRPr/>
            </a:pPr>
            <a:r>
              <a:rPr lang="de-DE" sz="1000" dirty="0"/>
              <a:t>Verständlich</a:t>
            </a:r>
            <a:r>
              <a:rPr lang="de-DE" sz="1000" baseline="0" dirty="0"/>
              <a:t> </a:t>
            </a:r>
            <a:r>
              <a:rPr lang="de-DE" sz="1000" dirty="0"/>
              <a:t>Erklären und Erzählen</a:t>
            </a:r>
          </a:p>
          <a:p>
            <a:pPr marL="626995" lvl="1" indent="-171432" defTabSz="914301" eaLnBrk="1" hangingPunct="1">
              <a:lnSpc>
                <a:spcPct val="90000"/>
              </a:lnSpc>
              <a:buFontTx/>
              <a:buChar char="-"/>
              <a:defRPr/>
            </a:pPr>
            <a:r>
              <a:rPr lang="de-DE" sz="1000" dirty="0"/>
              <a:t>Sprache</a:t>
            </a:r>
            <a:r>
              <a:rPr lang="de-DE" sz="1000" baseline="0" dirty="0"/>
              <a:t> (allgemeine Sprachkompetenz – auch in der Muttersprache)</a:t>
            </a:r>
          </a:p>
          <a:p>
            <a:pPr marL="1084195" lvl="2" indent="-171432" defTabSz="914301" eaLnBrk="1" hangingPunct="1">
              <a:lnSpc>
                <a:spcPct val="90000"/>
              </a:lnSpc>
              <a:buFontTx/>
              <a:buChar char="-"/>
              <a:defRPr/>
            </a:pPr>
            <a:r>
              <a:rPr lang="de-DE" sz="1000" dirty="0"/>
              <a:t>Zuhören können</a:t>
            </a:r>
          </a:p>
          <a:p>
            <a:pPr marL="1084195" lvl="2" indent="-171432" defTabSz="914301" eaLnBrk="1" hangingPunct="1">
              <a:lnSpc>
                <a:spcPct val="90000"/>
              </a:lnSpc>
              <a:buFontTx/>
              <a:buChar char="-"/>
              <a:defRPr/>
            </a:pPr>
            <a:r>
              <a:rPr lang="de-DE" sz="1000" dirty="0"/>
              <a:t>Erlebnisse erzählen</a:t>
            </a:r>
          </a:p>
          <a:p>
            <a:pPr marL="1084195" lvl="2" indent="-171432" defTabSz="914301" eaLnBrk="1" hangingPunct="1">
              <a:lnSpc>
                <a:spcPct val="90000"/>
              </a:lnSpc>
              <a:buFontTx/>
              <a:buChar char="-"/>
              <a:defRPr/>
            </a:pPr>
            <a:r>
              <a:rPr lang="de-DE" sz="1000" dirty="0"/>
              <a:t>So</a:t>
            </a:r>
            <a:r>
              <a:rPr lang="de-DE" sz="1000" baseline="0" dirty="0"/>
              <a:t> tun als ob man liest</a:t>
            </a:r>
          </a:p>
          <a:p>
            <a:pPr marL="626995" lvl="1" indent="-171432" defTabSz="914301" eaLnBrk="1" hangingPunct="1">
              <a:lnSpc>
                <a:spcPct val="90000"/>
              </a:lnSpc>
              <a:buFontTx/>
              <a:buChar char="-"/>
              <a:defRPr/>
            </a:pPr>
            <a:r>
              <a:rPr lang="de-DE" sz="1000" dirty="0"/>
              <a:t>Sprache (mehrsprachige</a:t>
            </a:r>
            <a:r>
              <a:rPr lang="de-DE" sz="1000" baseline="0" dirty="0"/>
              <a:t> Kompetenzen)</a:t>
            </a:r>
          </a:p>
          <a:p>
            <a:pPr marL="1084195" lvl="2" indent="-171432" defTabSz="914301" eaLnBrk="1" hangingPunct="1">
              <a:lnSpc>
                <a:spcPct val="90000"/>
              </a:lnSpc>
              <a:buFontTx/>
              <a:buChar char="-"/>
              <a:defRPr/>
            </a:pPr>
            <a:r>
              <a:rPr lang="de-DE" sz="1000" baseline="0" dirty="0"/>
              <a:t>In der Muttersprache mit familienfremden Personen unterhalten</a:t>
            </a:r>
          </a:p>
          <a:p>
            <a:pPr marL="1084195" lvl="2" indent="-171432" defTabSz="914301" eaLnBrk="1" hangingPunct="1">
              <a:lnSpc>
                <a:spcPct val="90000"/>
              </a:lnSpc>
              <a:buFontTx/>
              <a:buChar char="-"/>
              <a:defRPr/>
            </a:pPr>
            <a:r>
              <a:rPr lang="de-DE" sz="1000" baseline="0" dirty="0"/>
              <a:t>Bewusst zwischen den Sprachen wechseln</a:t>
            </a:r>
          </a:p>
          <a:p>
            <a:pPr marL="626995" lvl="1" indent="-171432" defTabSz="914301" eaLnBrk="1" hangingPunct="1">
              <a:lnSpc>
                <a:spcPct val="90000"/>
              </a:lnSpc>
              <a:buFontTx/>
              <a:buChar char="-"/>
              <a:defRPr/>
            </a:pPr>
            <a:r>
              <a:rPr lang="de-DE" sz="1000" dirty="0"/>
              <a:t>Konzentration (Aufmerksamkeitslenkung</a:t>
            </a:r>
            <a:r>
              <a:rPr lang="de-DE" sz="1000" baseline="0" dirty="0"/>
              <a:t> und Selbstregulierung)</a:t>
            </a:r>
            <a:endParaRPr lang="de-DE" sz="1000" dirty="0"/>
          </a:p>
          <a:p>
            <a:pPr marL="626995" lvl="1" indent="-171432" defTabSz="914301" eaLnBrk="1" hangingPunct="1">
              <a:lnSpc>
                <a:spcPct val="90000"/>
              </a:lnSpc>
              <a:buFontTx/>
              <a:buChar char="-"/>
              <a:defRPr/>
            </a:pPr>
            <a:r>
              <a:rPr lang="de-DE" sz="1000" dirty="0"/>
              <a:t>Phonologische Bewusstheit (Silben, Unterschiede hören – Wand,</a:t>
            </a:r>
            <a:r>
              <a:rPr lang="de-DE" sz="1000" baseline="0" dirty="0"/>
              <a:t> Hand, Reimwörter)</a:t>
            </a:r>
          </a:p>
          <a:p>
            <a:pPr marL="626995" lvl="1" indent="-171432" defTabSz="914301" eaLnBrk="1" hangingPunct="1">
              <a:lnSpc>
                <a:spcPct val="90000"/>
              </a:lnSpc>
              <a:buFontTx/>
              <a:buChar char="-"/>
              <a:defRPr/>
            </a:pPr>
            <a:r>
              <a:rPr lang="de-DE" sz="1000" baseline="0" dirty="0"/>
              <a:t>Mathematische Basiskompetenzen (Zahlwortreihe bis 20 aufsagen, weiterzählen, rückwärts zählen, Menge abzählen, Kleinstmenge auf einen Blick erfassen, Würfelbilder erkennen, Muster erkennen)</a:t>
            </a:r>
          </a:p>
          <a:p>
            <a:pPr marL="626995" marR="0" lvl="1" indent="-171432" algn="l" defTabSz="914301" rtl="0" eaLnBrk="1" fontAlgn="base" latinLnBrk="0" hangingPunct="1">
              <a:lnSpc>
                <a:spcPct val="90000"/>
              </a:lnSpc>
              <a:spcBef>
                <a:spcPct val="30000"/>
              </a:spcBef>
              <a:spcAft>
                <a:spcPct val="0"/>
              </a:spcAft>
              <a:buClrTx/>
              <a:buSzTx/>
              <a:buFontTx/>
              <a:buChar char="-"/>
              <a:tabLst/>
              <a:defRPr/>
            </a:pPr>
            <a:r>
              <a:rPr lang="de-DE" sz="1000" dirty="0"/>
              <a:t>Denk- und Merkfähigkeit im allgemeinen</a:t>
            </a:r>
          </a:p>
          <a:p>
            <a:pPr marL="626995" lvl="1" indent="-171432" defTabSz="914301" eaLnBrk="1" hangingPunct="1">
              <a:lnSpc>
                <a:spcPct val="90000"/>
              </a:lnSpc>
              <a:buFontTx/>
              <a:buChar char="-"/>
              <a:defRPr/>
            </a:pPr>
            <a:r>
              <a:rPr lang="de-DE" sz="1000" dirty="0"/>
              <a:t>Wahrnehmung (Formen, Farben, Geräusche, Lautstärke, Gerüche, Geschmack … unterscheiden) Mehrkanalige Wahrnehmung – verschiedene Lerntypen</a:t>
            </a:r>
          </a:p>
          <a:p>
            <a:pPr marL="626995" lvl="1" indent="-171432" defTabSz="914301" eaLnBrk="1" hangingPunct="1">
              <a:lnSpc>
                <a:spcPct val="90000"/>
              </a:lnSpc>
              <a:buFontTx/>
              <a:buChar char="-"/>
              <a:defRPr/>
            </a:pPr>
            <a:r>
              <a:rPr lang="de-DE" sz="1000" dirty="0"/>
              <a:t>Seh- und Hörfähigkeit</a:t>
            </a:r>
          </a:p>
          <a:p>
            <a:pPr marL="1084145" lvl="2" indent="-171432" defTabSz="914301" eaLnBrk="1" hangingPunct="1">
              <a:lnSpc>
                <a:spcPct val="90000"/>
              </a:lnSpc>
              <a:buFontTx/>
              <a:buChar char="-"/>
              <a:defRPr/>
            </a:pPr>
            <a:r>
              <a:rPr lang="de-DE" sz="1000" dirty="0"/>
              <a:t>Was kann man tun: Viel</a:t>
            </a:r>
            <a:r>
              <a:rPr lang="de-DE" sz="1000" baseline="0" dirty="0"/>
              <a:t> Sprechen und Sprechen lassen, ganze Sätze einfordern, Reimspiele, </a:t>
            </a:r>
            <a:r>
              <a:rPr lang="de-DE" sz="1000" dirty="0"/>
              <a:t>KIM-Spiele (Schulung der Sinne und Gedächtnis), Abzählspiele</a:t>
            </a:r>
            <a:r>
              <a:rPr lang="de-DE" sz="1000" baseline="0" dirty="0"/>
              <a:t> (Mensch ärgere dich nicht), </a:t>
            </a:r>
            <a:r>
              <a:rPr lang="de-DE" sz="1000" dirty="0"/>
              <a:t>Koffer-packen, </a:t>
            </a:r>
          </a:p>
          <a:p>
            <a:pPr marL="626995" lvl="1" indent="-171432" defTabSz="914301" eaLnBrk="1" hangingPunct="1">
              <a:lnSpc>
                <a:spcPct val="90000"/>
              </a:lnSpc>
              <a:buFontTx/>
              <a:buChar char="-"/>
              <a:defRPr/>
            </a:pPr>
            <a:endParaRPr lang="de-DE" sz="1000" dirty="0"/>
          </a:p>
          <a:p>
            <a:pPr marL="171432" indent="-171432" eaLnBrk="1" hangingPunct="1">
              <a:lnSpc>
                <a:spcPct val="90000"/>
              </a:lnSpc>
              <a:buFontTx/>
              <a:buChar char="-"/>
            </a:pPr>
            <a:r>
              <a:rPr lang="de-DE" sz="1000" b="1" dirty="0"/>
              <a:t>Und nun?</a:t>
            </a:r>
          </a:p>
          <a:p>
            <a:pPr marL="627045" lvl="1" indent="-171432" eaLnBrk="1" hangingPunct="1">
              <a:lnSpc>
                <a:spcPct val="90000"/>
              </a:lnSpc>
              <a:buFontTx/>
              <a:buChar char="-"/>
            </a:pPr>
            <a:r>
              <a:rPr lang="de-DE" sz="1000" dirty="0"/>
              <a:t>Im</a:t>
            </a:r>
            <a:r>
              <a:rPr lang="de-DE" sz="1000" baseline="0" dirty="0"/>
              <a:t> Regelfall werden Sie feststellen: manches kann mein Kind schon, andere Punkte hatte ich mir evtl. noch gar nicht bewusst gemacht. Kein Kind muss heute schon alle Punkte erfüllen, um im Sommer einen erfolgreichen Schulstart haben zu können. Allerdings erleichtert jede gut ausgeprägte Fähigkeit Ihrem Kind den Schulstart, bzw. es wird umgekehrt auch schneller Probleme mit der Situation Schule bekommen, wenn viele Punkte verneint werden müssen bzw. eklatante Schwächen vorhanden sind.</a:t>
            </a:r>
          </a:p>
          <a:p>
            <a:pPr marL="627045" lvl="1" indent="-171432" eaLnBrk="1" hangingPunct="1">
              <a:lnSpc>
                <a:spcPct val="90000"/>
              </a:lnSpc>
              <a:buFontTx/>
              <a:buChar char="-"/>
            </a:pPr>
            <a:endParaRPr lang="de-DE" sz="1000" baseline="0" dirty="0"/>
          </a:p>
          <a:p>
            <a:pPr marL="627045" lvl="1" indent="-171432" eaLnBrk="1" hangingPunct="1">
              <a:lnSpc>
                <a:spcPct val="90000"/>
              </a:lnSpc>
              <a:buFontTx/>
              <a:buChar char="-"/>
            </a:pPr>
            <a:r>
              <a:rPr lang="de-DE" sz="1000" baseline="0" dirty="0"/>
              <a:t>Lassen Sie die Zeit nicht ungenutzt, nutzen Sie die genannten Beispiele, um die einzelnen Bereiche in den kommenden Monaten möglichst im Alltag mit Ihrem Kind durch die entsprechenden Spiele, Übungen und Regeln zu trainieren. Haben Sie aber auch Geduld mit Ihrem Kind – es ist noch Zeit bis zum September.</a:t>
            </a:r>
          </a:p>
          <a:p>
            <a:pPr marL="627045" lvl="1" indent="-171432" eaLnBrk="1" hangingPunct="1">
              <a:lnSpc>
                <a:spcPct val="90000"/>
              </a:lnSpc>
              <a:buFontTx/>
              <a:buChar char="-"/>
            </a:pPr>
            <a:endParaRPr lang="de-DE" sz="1000" baseline="0" dirty="0"/>
          </a:p>
          <a:p>
            <a:pPr marL="627045" lvl="1" indent="-171432" eaLnBrk="1" hangingPunct="1">
              <a:lnSpc>
                <a:spcPct val="90000"/>
              </a:lnSpc>
              <a:buFontTx/>
              <a:buChar char="-"/>
            </a:pPr>
            <a:r>
              <a:rPr lang="de-DE" sz="1000" baseline="0" dirty="0"/>
              <a:t>Sollten Sie selbst unsicher sein, ob Ihr Kind im Sommer eingeschult werden kann, sprechen Sie bitte mit den Erziehern und dann möglichst schnell auch mit uns. Wir finden eine gute Lösung.</a:t>
            </a:r>
            <a:endParaRPr lang="de-DE" sz="1000" dirty="0"/>
          </a:p>
          <a:p>
            <a:pPr marL="1084145" lvl="2" indent="-171432" eaLnBrk="1" hangingPunct="1">
              <a:lnSpc>
                <a:spcPct val="90000"/>
              </a:lnSpc>
              <a:buFontTx/>
              <a:buChar char="-"/>
            </a:pPr>
            <a:endParaRPr lang="de-DE" sz="1000" dirty="0"/>
          </a:p>
        </p:txBody>
      </p:sp>
    </p:spTree>
    <p:extLst>
      <p:ext uri="{BB962C8B-B14F-4D97-AF65-F5344CB8AC3E}">
        <p14:creationId xmlns:p14="http://schemas.microsoft.com/office/powerpoint/2010/main" val="3109690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12</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13</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14</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15</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de-DE" sz="1000" dirty="0"/>
          </a:p>
        </p:txBody>
      </p:sp>
    </p:spTree>
    <p:extLst>
      <p:ext uri="{BB962C8B-B14F-4D97-AF65-F5344CB8AC3E}">
        <p14:creationId xmlns:p14="http://schemas.microsoft.com/office/powerpoint/2010/main" val="19317822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D0616884-55CA-4A8A-B9F4-14C552323E02}" type="slidenum">
              <a:rPr lang="de-DE" smtClean="0"/>
              <a:pPr>
                <a:defRPr/>
              </a:pPr>
              <a:t>16</a:t>
            </a:fld>
            <a:endParaRPr lang="de-DE"/>
          </a:p>
        </p:txBody>
      </p:sp>
      <p:sp>
        <p:nvSpPr>
          <p:cNvPr id="32771" name="Rectangle 2"/>
          <p:cNvSpPr>
            <a:spLocks noGrp="1" noRot="1" noChangeAspect="1" noChangeArrowheads="1" noTextEdit="1"/>
          </p:cNvSpPr>
          <p:nvPr>
            <p:ph type="sldImg"/>
          </p:nvPr>
        </p:nvSpPr>
        <p:spPr>
          <a:xfrm>
            <a:off x="917575" y="744538"/>
            <a:ext cx="4962525" cy="3722687"/>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de-DE" sz="1000" dirty="0"/>
              <a:t>Haben Sie Fragen?</a:t>
            </a:r>
          </a:p>
          <a:p>
            <a:pPr eaLnBrk="1" hangingPunct="1">
              <a:spcBef>
                <a:spcPct val="0"/>
              </a:spcBef>
            </a:pPr>
            <a:endParaRPr lang="de-DE" sz="1000" dirty="0"/>
          </a:p>
          <a:p>
            <a:pPr eaLnBrk="1" hangingPunct="1">
              <a:spcBef>
                <a:spcPct val="0"/>
              </a:spcBef>
            </a:pPr>
            <a:r>
              <a:rPr lang="de-DE" sz="1000" dirty="0"/>
              <a:t>Wenn Ihr Kind nun im Sommer in die Schule kommt, freut es sich sicherlich so wie unsere beiden Kinder des Schullogos. Vielleicht ist es aber auch noch ein wenig zittrig, weiß es doch nicht, was da so alles kommen wird.</a:t>
            </a:r>
          </a:p>
          <a:p>
            <a:pPr eaLnBrk="1" hangingPunct="1">
              <a:spcBef>
                <a:spcPct val="0"/>
              </a:spcBef>
            </a:pPr>
            <a:r>
              <a:rPr lang="de-DE" sz="1000" dirty="0"/>
              <a:t>Geben Sie Ihrem Kind Mut, lassen Sie ihm die nötige Zeit, die es braucht und beherzigen Sie folgende (nicht von mir stammende) Weisheit:</a:t>
            </a:r>
          </a:p>
          <a:p>
            <a:pPr eaLnBrk="1" hangingPunct="1">
              <a:spcBef>
                <a:spcPct val="0"/>
              </a:spcBef>
            </a:pPr>
            <a:endParaRPr lang="de-DE" sz="1000" dirty="0"/>
          </a:p>
          <a:p>
            <a:pPr eaLnBrk="1" hangingPunct="1">
              <a:spcBef>
                <a:spcPct val="0"/>
              </a:spcBef>
            </a:pPr>
            <a:r>
              <a:rPr lang="de-DE" sz="1000" dirty="0"/>
              <a:t>Wer gelobt wird lernt leichter!</a:t>
            </a:r>
          </a:p>
          <a:p>
            <a:pPr eaLnBrk="1" hangingPunct="1">
              <a:spcBef>
                <a:spcPct val="0"/>
              </a:spcBef>
            </a:pPr>
            <a:endParaRPr lang="de-DE" sz="1000" dirty="0"/>
          </a:p>
          <a:p>
            <a:pPr eaLnBrk="1" hangingPunct="1">
              <a:spcBef>
                <a:spcPct val="0"/>
              </a:spcBef>
            </a:pPr>
            <a:r>
              <a:rPr lang="de-DE" sz="1000" dirty="0"/>
              <a:t>Lob und Anerkennung sind der beste Nährboden für die Anstrengungsbereitschaft und den Leistungswillen der Kinder, geben Sie so viel als möglich davon gerade wenn die Schule beginnt, denn die vielen Dinge, welche die Kinder lernen, sind für uns Erwachsene oft eine Selbstverständlichkeit oder gar eine Kleinigkeit – für die Kinder jedoch immense Leistungen und müssen von uns großen auch als solche anerkannt werden.</a:t>
            </a:r>
          </a:p>
        </p:txBody>
      </p:sp>
    </p:spTree>
    <p:extLst>
      <p:ext uri="{BB962C8B-B14F-4D97-AF65-F5344CB8AC3E}">
        <p14:creationId xmlns:p14="http://schemas.microsoft.com/office/powerpoint/2010/main" val="19317822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917575" y="744538"/>
            <a:ext cx="4962525" cy="3722687"/>
          </a:xfrm>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de-DE" dirty="0"/>
              <a:t>Wir</a:t>
            </a:r>
            <a:r>
              <a:rPr lang="de-DE" baseline="0" dirty="0"/>
              <a:t> bedanken uns herzlich für Ihr Kommen, für Ihr Zuhören und für Ihre Mitarbeit und wünschen Ihren Kindern ein gutes letztes Kindergartenjahr bis sie dann im Sommer in die Schule kommen.</a:t>
            </a:r>
            <a:endParaRPr lang="de-DE" dirty="0"/>
          </a:p>
        </p:txBody>
      </p:sp>
    </p:spTree>
    <p:extLst>
      <p:ext uri="{BB962C8B-B14F-4D97-AF65-F5344CB8AC3E}">
        <p14:creationId xmlns:p14="http://schemas.microsoft.com/office/powerpoint/2010/main" val="2516505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de-DE"/>
            </a:p>
          </p:txBody>
        </p:sp>
        <p:sp>
          <p:nvSpPr>
            <p:cNvPr id="6" name="Freeform 4"/>
            <p:cNvSpPr>
              <a:spLocks/>
            </p:cNvSpPr>
            <p:nvPr/>
          </p:nvSpPr>
          <p:spPr bwMode="hidden">
            <a:xfrm>
              <a:off x="0" y="0"/>
              <a:ext cx="5328" cy="3689"/>
            </a:xfrm>
            <a:custGeom>
              <a:avLst/>
              <a:gdLst>
                <a:gd name="T0" fmla="*/ 5311 w 5328"/>
                <a:gd name="T1" fmla="*/ 3209 h 3689"/>
                <a:gd name="T2" fmla="*/ 0 w 5328"/>
                <a:gd name="T3" fmla="*/ 3689 h 3689"/>
                <a:gd name="T4" fmla="*/ 0 w 5328"/>
                <a:gd name="T5" fmla="*/ 9 h 3689"/>
                <a:gd name="T6" fmla="*/ 5328 w 5328"/>
                <a:gd name="T7" fmla="*/ 0 h 3689"/>
                <a:gd name="T8" fmla="*/ 5311 w 5328"/>
                <a:gd name="T9" fmla="*/ 3209 h 3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pPr>
                <a:defRPr/>
              </a:pPr>
              <a:endParaRPr lang="de-DE"/>
            </a:p>
          </p:txBody>
        </p:sp>
      </p:grpSp>
      <p:sp>
        <p:nvSpPr>
          <p:cNvPr id="67589" name="Rectangle 5"/>
          <p:cNvSpPr>
            <a:spLocks noGrp="1" noChangeArrowheads="1"/>
          </p:cNvSpPr>
          <p:nvPr>
            <p:ph type="subTitle" sz="quarter" idx="1"/>
          </p:nvPr>
        </p:nvSpPr>
        <p:spPr>
          <a:xfrm>
            <a:off x="1371603" y="3886200"/>
            <a:ext cx="6400801" cy="1752600"/>
          </a:xfrm>
        </p:spPr>
        <p:txBody>
          <a:bodyPr/>
          <a:lstStyle>
            <a:lvl1pPr marL="0" indent="0" algn="ctr">
              <a:buFont typeface="Wingdings" pitchFamily="2" charset="2"/>
              <a:buNone/>
              <a:defRPr/>
            </a:lvl1pPr>
          </a:lstStyle>
          <a:p>
            <a:r>
              <a:rPr lang="de-DE"/>
              <a:t>Formatvorlage des Untertitelmasters durch Klicken bearbeiten</a:t>
            </a:r>
          </a:p>
        </p:txBody>
      </p:sp>
      <p:sp>
        <p:nvSpPr>
          <p:cNvPr id="67593" name="Rectangle 9"/>
          <p:cNvSpPr>
            <a:spLocks noGrp="1" noChangeArrowheads="1"/>
          </p:cNvSpPr>
          <p:nvPr>
            <p:ph type="ctrTitle" sz="quarter"/>
          </p:nvPr>
        </p:nvSpPr>
        <p:spPr>
          <a:xfrm>
            <a:off x="685801" y="1768477"/>
            <a:ext cx="7772400" cy="1736724"/>
          </a:xfrm>
        </p:spPr>
        <p:txBody>
          <a:bodyPr anchor="b" anchorCtr="1"/>
          <a:lstStyle>
            <a:lvl1pPr>
              <a:defRPr sz="5400"/>
            </a:lvl1pPr>
          </a:lstStyle>
          <a:p>
            <a:r>
              <a:rPr lang="de-DE"/>
              <a:t>Titelmasterformat durch Klicken bearbeiten</a:t>
            </a:r>
          </a:p>
        </p:txBody>
      </p:sp>
      <p:sp>
        <p:nvSpPr>
          <p:cNvPr id="7" name="Rectangle 6"/>
          <p:cNvSpPr>
            <a:spLocks noGrp="1" noChangeArrowheads="1"/>
          </p:cNvSpPr>
          <p:nvPr>
            <p:ph type="dt" sz="quarter" idx="10"/>
          </p:nvPr>
        </p:nvSpPr>
        <p:spPr/>
        <p:txBody>
          <a:bodyPr/>
          <a:lstStyle>
            <a:lvl1pPr>
              <a:defRPr/>
            </a:lvl1pPr>
          </a:lstStyle>
          <a:p>
            <a:pPr>
              <a:defRPr/>
            </a:pPr>
            <a:fld id="{90E6A922-7F2D-4638-A87E-1FBA0529E66D}" type="datetimeFigureOut">
              <a:rPr lang="de-DE"/>
              <a:pPr>
                <a:defRPr/>
              </a:pPr>
              <a:t>12.11.2021</a:t>
            </a:fld>
            <a:endParaRPr lang="de-DE"/>
          </a:p>
        </p:txBody>
      </p:sp>
      <p:sp>
        <p:nvSpPr>
          <p:cNvPr id="8" name="Rectangle 7"/>
          <p:cNvSpPr>
            <a:spLocks noGrp="1" noChangeArrowheads="1"/>
          </p:cNvSpPr>
          <p:nvPr>
            <p:ph type="ftr" sz="quarter" idx="11"/>
          </p:nvPr>
        </p:nvSpPr>
        <p:spPr/>
        <p:txBody>
          <a:bodyPr/>
          <a:lstStyle>
            <a:lvl1pPr>
              <a:defRPr/>
            </a:lvl1pPr>
          </a:lstStyle>
          <a:p>
            <a:pPr>
              <a:defRPr/>
            </a:pPr>
            <a:endParaRPr lang="de-DE"/>
          </a:p>
        </p:txBody>
      </p:sp>
      <p:sp>
        <p:nvSpPr>
          <p:cNvPr id="9" name="Rectangle 8"/>
          <p:cNvSpPr>
            <a:spLocks noGrp="1" noChangeArrowheads="1"/>
          </p:cNvSpPr>
          <p:nvPr>
            <p:ph type="sldNum" sz="quarter" idx="12"/>
          </p:nvPr>
        </p:nvSpPr>
        <p:spPr/>
        <p:txBody>
          <a:bodyPr/>
          <a:lstStyle>
            <a:lvl1pPr>
              <a:defRPr/>
            </a:lvl1pPr>
          </a:lstStyle>
          <a:p>
            <a:pPr>
              <a:defRPr/>
            </a:pPr>
            <a:fld id="{E047777C-F01B-4CE9-96C1-B5DC238678D5}" type="slidenum">
              <a:rPr lang="de-DE"/>
              <a:pPr>
                <a:defRPr/>
              </a:pPr>
              <a:t>‹Nr.›</a:t>
            </a:fld>
            <a:endParaRPr lang="de-DE"/>
          </a:p>
        </p:txBody>
      </p:sp>
    </p:spTree>
    <p:extLst>
      <p:ext uri="{BB962C8B-B14F-4D97-AF65-F5344CB8AC3E}">
        <p14:creationId xmlns:p14="http://schemas.microsoft.com/office/powerpoint/2010/main" val="2178834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7"/>
          <p:cNvSpPr>
            <a:spLocks noGrp="1" noChangeArrowheads="1"/>
          </p:cNvSpPr>
          <p:nvPr>
            <p:ph type="dt" sz="half" idx="10"/>
          </p:nvPr>
        </p:nvSpPr>
        <p:spPr>
          <a:ln/>
        </p:spPr>
        <p:txBody>
          <a:bodyPr/>
          <a:lstStyle>
            <a:lvl1pPr>
              <a:defRPr/>
            </a:lvl1pPr>
          </a:lstStyle>
          <a:p>
            <a:pPr>
              <a:defRPr/>
            </a:pPr>
            <a:fld id="{A12FF75D-160C-4058-B493-A825C053C76D}" type="datetimeFigureOut">
              <a:rPr lang="de-DE"/>
              <a:pPr>
                <a:defRPr/>
              </a:pPr>
              <a:t>12.11.2021</a:t>
            </a:fld>
            <a:endParaRPr lang="de-DE"/>
          </a:p>
        </p:txBody>
      </p:sp>
      <p:sp>
        <p:nvSpPr>
          <p:cNvPr id="5" name="Rectangle 8"/>
          <p:cNvSpPr>
            <a:spLocks noGrp="1" noChangeArrowheads="1"/>
          </p:cNvSpPr>
          <p:nvPr>
            <p:ph type="ftr" sz="quarter" idx="11"/>
          </p:nvPr>
        </p:nvSpPr>
        <p:spPr>
          <a:ln/>
        </p:spPr>
        <p:txBody>
          <a:bodyPr/>
          <a:lstStyle>
            <a:lvl1pPr>
              <a:defRPr/>
            </a:lvl1pPr>
          </a:lstStyle>
          <a:p>
            <a:pPr>
              <a:defRPr/>
            </a:pPr>
            <a:endParaRPr lang="de-DE"/>
          </a:p>
        </p:txBody>
      </p:sp>
      <p:sp>
        <p:nvSpPr>
          <p:cNvPr id="6" name="Rectangle 9"/>
          <p:cNvSpPr>
            <a:spLocks noGrp="1" noChangeArrowheads="1"/>
          </p:cNvSpPr>
          <p:nvPr>
            <p:ph type="sldNum" sz="quarter" idx="12"/>
          </p:nvPr>
        </p:nvSpPr>
        <p:spPr>
          <a:ln/>
        </p:spPr>
        <p:txBody>
          <a:bodyPr/>
          <a:lstStyle>
            <a:lvl1pPr>
              <a:defRPr/>
            </a:lvl1pPr>
          </a:lstStyle>
          <a:p>
            <a:pPr>
              <a:defRPr/>
            </a:pPr>
            <a:fld id="{A8184DC6-C07A-43D1-BFD2-8BD79DE2CCC2}" type="slidenum">
              <a:rPr lang="de-DE"/>
              <a:pPr>
                <a:defRPr/>
              </a:pPr>
              <a:t>‹Nr.›</a:t>
            </a:fld>
            <a:endParaRPr lang="de-DE"/>
          </a:p>
        </p:txBody>
      </p:sp>
    </p:spTree>
    <p:extLst>
      <p:ext uri="{BB962C8B-B14F-4D97-AF65-F5344CB8AC3E}">
        <p14:creationId xmlns:p14="http://schemas.microsoft.com/office/powerpoint/2010/main" val="2318164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4" y="4406901"/>
            <a:ext cx="7772400" cy="1362076"/>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4" y="2906718"/>
            <a:ext cx="7772400" cy="1500187"/>
          </a:xfrm>
        </p:spPr>
        <p:txBody>
          <a:bodyPr anchor="b"/>
          <a:lstStyle>
            <a:lvl1pPr marL="0" indent="0">
              <a:buNone/>
              <a:defRPr sz="2100"/>
            </a:lvl1pPr>
            <a:lvl2pPr marL="457139" indent="0">
              <a:buNone/>
              <a:defRPr sz="1800"/>
            </a:lvl2pPr>
            <a:lvl3pPr marL="914277" indent="0">
              <a:buNone/>
              <a:defRPr sz="1700"/>
            </a:lvl3pPr>
            <a:lvl4pPr marL="1371417" indent="0">
              <a:buNone/>
              <a:defRPr sz="1400"/>
            </a:lvl4pPr>
            <a:lvl5pPr marL="1828556" indent="0">
              <a:buNone/>
              <a:defRPr sz="1400"/>
            </a:lvl5pPr>
            <a:lvl6pPr marL="2285695" indent="0">
              <a:buNone/>
              <a:defRPr sz="1400"/>
            </a:lvl6pPr>
            <a:lvl7pPr marL="2742833" indent="0">
              <a:buNone/>
              <a:defRPr sz="1400"/>
            </a:lvl7pPr>
            <a:lvl8pPr marL="3199973" indent="0">
              <a:buNone/>
              <a:defRPr sz="1400"/>
            </a:lvl8pPr>
            <a:lvl9pPr marL="3657112" indent="0">
              <a:buNone/>
              <a:defRPr sz="1400"/>
            </a:lvl9pPr>
          </a:lstStyle>
          <a:p>
            <a:pPr lvl="0"/>
            <a:r>
              <a:rPr lang="de-DE"/>
              <a:t>Textmasterformate durch Klicken bearbeiten</a:t>
            </a:r>
          </a:p>
        </p:txBody>
      </p:sp>
      <p:sp>
        <p:nvSpPr>
          <p:cNvPr id="4" name="Rectangle 7"/>
          <p:cNvSpPr>
            <a:spLocks noGrp="1" noChangeArrowheads="1"/>
          </p:cNvSpPr>
          <p:nvPr>
            <p:ph type="dt" sz="half" idx="10"/>
          </p:nvPr>
        </p:nvSpPr>
        <p:spPr>
          <a:ln/>
        </p:spPr>
        <p:txBody>
          <a:bodyPr/>
          <a:lstStyle>
            <a:lvl1pPr>
              <a:defRPr/>
            </a:lvl1pPr>
          </a:lstStyle>
          <a:p>
            <a:pPr>
              <a:defRPr/>
            </a:pPr>
            <a:fld id="{48177582-0A14-4AF6-A452-ECF55B50E294}" type="datetimeFigureOut">
              <a:rPr lang="de-DE"/>
              <a:pPr>
                <a:defRPr/>
              </a:pPr>
              <a:t>12.11.2021</a:t>
            </a:fld>
            <a:endParaRPr lang="de-DE"/>
          </a:p>
        </p:txBody>
      </p:sp>
      <p:sp>
        <p:nvSpPr>
          <p:cNvPr id="5" name="Rectangle 8"/>
          <p:cNvSpPr>
            <a:spLocks noGrp="1" noChangeArrowheads="1"/>
          </p:cNvSpPr>
          <p:nvPr>
            <p:ph type="ftr" sz="quarter" idx="11"/>
          </p:nvPr>
        </p:nvSpPr>
        <p:spPr>
          <a:ln/>
        </p:spPr>
        <p:txBody>
          <a:bodyPr/>
          <a:lstStyle>
            <a:lvl1pPr>
              <a:defRPr/>
            </a:lvl1pPr>
          </a:lstStyle>
          <a:p>
            <a:pPr>
              <a:defRPr/>
            </a:pPr>
            <a:endParaRPr lang="de-DE"/>
          </a:p>
        </p:txBody>
      </p:sp>
      <p:sp>
        <p:nvSpPr>
          <p:cNvPr id="6" name="Rectangle 9"/>
          <p:cNvSpPr>
            <a:spLocks noGrp="1" noChangeArrowheads="1"/>
          </p:cNvSpPr>
          <p:nvPr>
            <p:ph type="sldNum" sz="quarter" idx="12"/>
          </p:nvPr>
        </p:nvSpPr>
        <p:spPr>
          <a:ln/>
        </p:spPr>
        <p:txBody>
          <a:bodyPr/>
          <a:lstStyle>
            <a:lvl1pPr>
              <a:defRPr/>
            </a:lvl1pPr>
          </a:lstStyle>
          <a:p>
            <a:pPr>
              <a:defRPr/>
            </a:pPr>
            <a:fld id="{DAFEF49E-9A35-47B2-95A3-236D64DE402A}" type="slidenum">
              <a:rPr lang="de-DE"/>
              <a:pPr>
                <a:defRPr/>
              </a:pPr>
              <a:t>‹Nr.›</a:t>
            </a:fld>
            <a:endParaRPr lang="de-DE"/>
          </a:p>
        </p:txBody>
      </p:sp>
    </p:spTree>
    <p:extLst>
      <p:ext uri="{BB962C8B-B14F-4D97-AF65-F5344CB8AC3E}">
        <p14:creationId xmlns:p14="http://schemas.microsoft.com/office/powerpoint/2010/main" val="2510179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457202" y="1600204"/>
            <a:ext cx="4038601" cy="4495799"/>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1" y="1600204"/>
            <a:ext cx="4038601" cy="4495799"/>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7"/>
          <p:cNvSpPr>
            <a:spLocks noGrp="1" noChangeArrowheads="1"/>
          </p:cNvSpPr>
          <p:nvPr>
            <p:ph type="dt" sz="half" idx="10"/>
          </p:nvPr>
        </p:nvSpPr>
        <p:spPr>
          <a:ln/>
        </p:spPr>
        <p:txBody>
          <a:bodyPr/>
          <a:lstStyle>
            <a:lvl1pPr>
              <a:defRPr/>
            </a:lvl1pPr>
          </a:lstStyle>
          <a:p>
            <a:pPr>
              <a:defRPr/>
            </a:pPr>
            <a:fld id="{A1DE6331-6A7F-4180-A046-743E6321D91E}" type="datetimeFigureOut">
              <a:rPr lang="de-DE"/>
              <a:pPr>
                <a:defRPr/>
              </a:pPr>
              <a:t>12.11.2021</a:t>
            </a:fld>
            <a:endParaRPr lang="de-DE"/>
          </a:p>
        </p:txBody>
      </p:sp>
      <p:sp>
        <p:nvSpPr>
          <p:cNvPr id="6" name="Rectangle 8"/>
          <p:cNvSpPr>
            <a:spLocks noGrp="1" noChangeArrowheads="1"/>
          </p:cNvSpPr>
          <p:nvPr>
            <p:ph type="ftr" sz="quarter" idx="11"/>
          </p:nvPr>
        </p:nvSpPr>
        <p:spPr>
          <a:ln/>
        </p:spPr>
        <p:txBody>
          <a:bodyPr/>
          <a:lstStyle>
            <a:lvl1pPr>
              <a:defRPr/>
            </a:lvl1pPr>
          </a:lstStyle>
          <a:p>
            <a:pPr>
              <a:defRPr/>
            </a:pPr>
            <a:endParaRPr lang="de-DE"/>
          </a:p>
        </p:txBody>
      </p:sp>
      <p:sp>
        <p:nvSpPr>
          <p:cNvPr id="7" name="Rectangle 9"/>
          <p:cNvSpPr>
            <a:spLocks noGrp="1" noChangeArrowheads="1"/>
          </p:cNvSpPr>
          <p:nvPr>
            <p:ph type="sldNum" sz="quarter" idx="12"/>
          </p:nvPr>
        </p:nvSpPr>
        <p:spPr>
          <a:ln/>
        </p:spPr>
        <p:txBody>
          <a:bodyPr/>
          <a:lstStyle>
            <a:lvl1pPr>
              <a:defRPr/>
            </a:lvl1pPr>
          </a:lstStyle>
          <a:p>
            <a:pPr>
              <a:defRPr/>
            </a:pPr>
            <a:fld id="{0DF32F5F-E524-49EE-86D5-EF140EEDAEC8}" type="slidenum">
              <a:rPr lang="de-DE"/>
              <a:pPr>
                <a:defRPr/>
              </a:pPr>
              <a:t>‹Nr.›</a:t>
            </a:fld>
            <a:endParaRPr lang="de-DE"/>
          </a:p>
        </p:txBody>
      </p:sp>
    </p:spTree>
    <p:extLst>
      <p:ext uri="{BB962C8B-B14F-4D97-AF65-F5344CB8AC3E}">
        <p14:creationId xmlns:p14="http://schemas.microsoft.com/office/powerpoint/2010/main" val="4150046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2" y="1535114"/>
            <a:ext cx="4040189" cy="639762"/>
          </a:xfrm>
        </p:spPr>
        <p:txBody>
          <a:bodyPr anchor="b"/>
          <a:lstStyle>
            <a:lvl1pPr marL="0" indent="0">
              <a:buNone/>
              <a:defRPr sz="2300" b="1"/>
            </a:lvl1pPr>
            <a:lvl2pPr marL="457139" indent="0">
              <a:buNone/>
              <a:defRPr sz="2100" b="1"/>
            </a:lvl2pPr>
            <a:lvl3pPr marL="914277" indent="0">
              <a:buNone/>
              <a:defRPr sz="1800" b="1"/>
            </a:lvl3pPr>
            <a:lvl4pPr marL="1371417" indent="0">
              <a:buNone/>
              <a:defRPr sz="1700" b="1"/>
            </a:lvl4pPr>
            <a:lvl5pPr marL="1828556" indent="0">
              <a:buNone/>
              <a:defRPr sz="1700" b="1"/>
            </a:lvl5pPr>
            <a:lvl6pPr marL="2285695" indent="0">
              <a:buNone/>
              <a:defRPr sz="1700" b="1"/>
            </a:lvl6pPr>
            <a:lvl7pPr marL="2742833" indent="0">
              <a:buNone/>
              <a:defRPr sz="1700" b="1"/>
            </a:lvl7pPr>
            <a:lvl8pPr marL="3199973" indent="0">
              <a:buNone/>
              <a:defRPr sz="1700" b="1"/>
            </a:lvl8pPr>
            <a:lvl9pPr marL="3657112" indent="0">
              <a:buNone/>
              <a:defRPr sz="1700" b="1"/>
            </a:lvl9pPr>
          </a:lstStyle>
          <a:p>
            <a:pPr lvl="0"/>
            <a:r>
              <a:rPr lang="de-DE"/>
              <a:t>Textmasterformate durch Klicken bearbeiten</a:t>
            </a:r>
          </a:p>
        </p:txBody>
      </p:sp>
      <p:sp>
        <p:nvSpPr>
          <p:cNvPr id="4" name="Inhaltsplatzhalter 3"/>
          <p:cNvSpPr>
            <a:spLocks noGrp="1"/>
          </p:cNvSpPr>
          <p:nvPr>
            <p:ph sz="half" idx="2"/>
          </p:nvPr>
        </p:nvSpPr>
        <p:spPr>
          <a:xfrm>
            <a:off x="457202" y="2174876"/>
            <a:ext cx="4040189" cy="3951288"/>
          </a:xfrm>
        </p:spPr>
        <p:txBody>
          <a:bodyPr/>
          <a:lstStyle>
            <a:lvl1pPr>
              <a:defRPr sz="23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9" y="1535114"/>
            <a:ext cx="4041775" cy="639762"/>
          </a:xfrm>
        </p:spPr>
        <p:txBody>
          <a:bodyPr anchor="b"/>
          <a:lstStyle>
            <a:lvl1pPr marL="0" indent="0">
              <a:buNone/>
              <a:defRPr sz="2300" b="1"/>
            </a:lvl1pPr>
            <a:lvl2pPr marL="457139" indent="0">
              <a:buNone/>
              <a:defRPr sz="2100" b="1"/>
            </a:lvl2pPr>
            <a:lvl3pPr marL="914277" indent="0">
              <a:buNone/>
              <a:defRPr sz="1800" b="1"/>
            </a:lvl3pPr>
            <a:lvl4pPr marL="1371417" indent="0">
              <a:buNone/>
              <a:defRPr sz="1700" b="1"/>
            </a:lvl4pPr>
            <a:lvl5pPr marL="1828556" indent="0">
              <a:buNone/>
              <a:defRPr sz="1700" b="1"/>
            </a:lvl5pPr>
            <a:lvl6pPr marL="2285695" indent="0">
              <a:buNone/>
              <a:defRPr sz="1700" b="1"/>
            </a:lvl6pPr>
            <a:lvl7pPr marL="2742833" indent="0">
              <a:buNone/>
              <a:defRPr sz="1700" b="1"/>
            </a:lvl7pPr>
            <a:lvl8pPr marL="3199973" indent="0">
              <a:buNone/>
              <a:defRPr sz="1700" b="1"/>
            </a:lvl8pPr>
            <a:lvl9pPr marL="3657112" indent="0">
              <a:buNone/>
              <a:defRPr sz="1700" b="1"/>
            </a:lvl9pPr>
          </a:lstStyle>
          <a:p>
            <a:pPr lvl="0"/>
            <a:r>
              <a:rPr lang="de-DE"/>
              <a:t>Textmasterformate durch Klicken bearbeiten</a:t>
            </a:r>
          </a:p>
        </p:txBody>
      </p:sp>
      <p:sp>
        <p:nvSpPr>
          <p:cNvPr id="6" name="Inhaltsplatzhalter 5"/>
          <p:cNvSpPr>
            <a:spLocks noGrp="1"/>
          </p:cNvSpPr>
          <p:nvPr>
            <p:ph sz="quarter" idx="4"/>
          </p:nvPr>
        </p:nvSpPr>
        <p:spPr>
          <a:xfrm>
            <a:off x="4645029" y="2174876"/>
            <a:ext cx="4041775" cy="3951288"/>
          </a:xfrm>
        </p:spPr>
        <p:txBody>
          <a:bodyPr/>
          <a:lstStyle>
            <a:lvl1pPr>
              <a:defRPr sz="23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7"/>
          <p:cNvSpPr>
            <a:spLocks noGrp="1" noChangeArrowheads="1"/>
          </p:cNvSpPr>
          <p:nvPr>
            <p:ph type="dt" sz="half" idx="10"/>
          </p:nvPr>
        </p:nvSpPr>
        <p:spPr>
          <a:ln/>
        </p:spPr>
        <p:txBody>
          <a:bodyPr/>
          <a:lstStyle>
            <a:lvl1pPr>
              <a:defRPr/>
            </a:lvl1pPr>
          </a:lstStyle>
          <a:p>
            <a:pPr>
              <a:defRPr/>
            </a:pPr>
            <a:fld id="{F17240D2-B1FC-43B6-800C-324DA8E03FF5}" type="datetimeFigureOut">
              <a:rPr lang="de-DE"/>
              <a:pPr>
                <a:defRPr/>
              </a:pPr>
              <a:t>12.11.2021</a:t>
            </a:fld>
            <a:endParaRPr lang="de-DE"/>
          </a:p>
        </p:txBody>
      </p:sp>
      <p:sp>
        <p:nvSpPr>
          <p:cNvPr id="8" name="Rectangle 8"/>
          <p:cNvSpPr>
            <a:spLocks noGrp="1" noChangeArrowheads="1"/>
          </p:cNvSpPr>
          <p:nvPr>
            <p:ph type="ftr" sz="quarter" idx="11"/>
          </p:nvPr>
        </p:nvSpPr>
        <p:spPr>
          <a:ln/>
        </p:spPr>
        <p:txBody>
          <a:bodyPr/>
          <a:lstStyle>
            <a:lvl1pPr>
              <a:defRPr/>
            </a:lvl1pPr>
          </a:lstStyle>
          <a:p>
            <a:pPr>
              <a:defRPr/>
            </a:pPr>
            <a:endParaRPr lang="de-DE"/>
          </a:p>
        </p:txBody>
      </p:sp>
      <p:sp>
        <p:nvSpPr>
          <p:cNvPr id="9" name="Rectangle 9"/>
          <p:cNvSpPr>
            <a:spLocks noGrp="1" noChangeArrowheads="1"/>
          </p:cNvSpPr>
          <p:nvPr>
            <p:ph type="sldNum" sz="quarter" idx="12"/>
          </p:nvPr>
        </p:nvSpPr>
        <p:spPr>
          <a:ln/>
        </p:spPr>
        <p:txBody>
          <a:bodyPr/>
          <a:lstStyle>
            <a:lvl1pPr>
              <a:defRPr/>
            </a:lvl1pPr>
          </a:lstStyle>
          <a:p>
            <a:pPr>
              <a:defRPr/>
            </a:pPr>
            <a:fld id="{B6B70AE2-41E2-4E3C-B8AC-BA84F6FAE35D}" type="slidenum">
              <a:rPr lang="de-DE"/>
              <a:pPr>
                <a:defRPr/>
              </a:pPr>
              <a:t>‹Nr.›</a:t>
            </a:fld>
            <a:endParaRPr lang="de-DE"/>
          </a:p>
        </p:txBody>
      </p:sp>
    </p:spTree>
    <p:extLst>
      <p:ext uri="{BB962C8B-B14F-4D97-AF65-F5344CB8AC3E}">
        <p14:creationId xmlns:p14="http://schemas.microsoft.com/office/powerpoint/2010/main" val="1732548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7"/>
          <p:cNvSpPr>
            <a:spLocks noGrp="1" noChangeArrowheads="1"/>
          </p:cNvSpPr>
          <p:nvPr>
            <p:ph type="dt" sz="half" idx="10"/>
          </p:nvPr>
        </p:nvSpPr>
        <p:spPr>
          <a:ln/>
        </p:spPr>
        <p:txBody>
          <a:bodyPr/>
          <a:lstStyle>
            <a:lvl1pPr>
              <a:defRPr/>
            </a:lvl1pPr>
          </a:lstStyle>
          <a:p>
            <a:pPr>
              <a:defRPr/>
            </a:pPr>
            <a:fld id="{F3CF95CE-73C9-4020-87F7-EB352862025B}" type="datetimeFigureOut">
              <a:rPr lang="de-DE"/>
              <a:pPr>
                <a:defRPr/>
              </a:pPr>
              <a:t>12.11.2021</a:t>
            </a:fld>
            <a:endParaRPr lang="de-DE"/>
          </a:p>
        </p:txBody>
      </p:sp>
      <p:sp>
        <p:nvSpPr>
          <p:cNvPr id="4" name="Rectangle 8"/>
          <p:cNvSpPr>
            <a:spLocks noGrp="1" noChangeArrowheads="1"/>
          </p:cNvSpPr>
          <p:nvPr>
            <p:ph type="ftr" sz="quarter" idx="11"/>
          </p:nvPr>
        </p:nvSpPr>
        <p:spPr>
          <a:ln/>
        </p:spPr>
        <p:txBody>
          <a:bodyPr/>
          <a:lstStyle>
            <a:lvl1pPr>
              <a:defRPr/>
            </a:lvl1pPr>
          </a:lstStyle>
          <a:p>
            <a:pPr>
              <a:defRPr/>
            </a:pPr>
            <a:endParaRPr lang="de-DE"/>
          </a:p>
        </p:txBody>
      </p:sp>
      <p:sp>
        <p:nvSpPr>
          <p:cNvPr id="5" name="Rectangle 9"/>
          <p:cNvSpPr>
            <a:spLocks noGrp="1" noChangeArrowheads="1"/>
          </p:cNvSpPr>
          <p:nvPr>
            <p:ph type="sldNum" sz="quarter" idx="12"/>
          </p:nvPr>
        </p:nvSpPr>
        <p:spPr>
          <a:ln/>
        </p:spPr>
        <p:txBody>
          <a:bodyPr/>
          <a:lstStyle>
            <a:lvl1pPr>
              <a:defRPr/>
            </a:lvl1pPr>
          </a:lstStyle>
          <a:p>
            <a:pPr>
              <a:defRPr/>
            </a:pPr>
            <a:fld id="{45F239F2-6A19-4C1B-AA60-137D537AE78E}" type="slidenum">
              <a:rPr lang="de-DE"/>
              <a:pPr>
                <a:defRPr/>
              </a:pPr>
              <a:t>‹Nr.›</a:t>
            </a:fld>
            <a:endParaRPr lang="de-DE"/>
          </a:p>
        </p:txBody>
      </p:sp>
    </p:spTree>
    <p:extLst>
      <p:ext uri="{BB962C8B-B14F-4D97-AF65-F5344CB8AC3E}">
        <p14:creationId xmlns:p14="http://schemas.microsoft.com/office/powerpoint/2010/main" val="3540703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fld id="{348CB402-AF90-4DE4-AD8D-70EA6F040102}" type="datetimeFigureOut">
              <a:rPr lang="de-DE"/>
              <a:pPr>
                <a:defRPr/>
              </a:pPr>
              <a:t>12.11.2021</a:t>
            </a:fld>
            <a:endParaRPr lang="de-DE"/>
          </a:p>
        </p:txBody>
      </p:sp>
      <p:sp>
        <p:nvSpPr>
          <p:cNvPr id="3" name="Rectangle 8"/>
          <p:cNvSpPr>
            <a:spLocks noGrp="1" noChangeArrowheads="1"/>
          </p:cNvSpPr>
          <p:nvPr>
            <p:ph type="ftr" sz="quarter" idx="11"/>
          </p:nvPr>
        </p:nvSpPr>
        <p:spPr>
          <a:ln/>
        </p:spPr>
        <p:txBody>
          <a:bodyPr/>
          <a:lstStyle>
            <a:lvl1pPr>
              <a:defRPr/>
            </a:lvl1pPr>
          </a:lstStyle>
          <a:p>
            <a:pPr>
              <a:defRPr/>
            </a:pPr>
            <a:endParaRPr lang="de-DE"/>
          </a:p>
        </p:txBody>
      </p:sp>
      <p:sp>
        <p:nvSpPr>
          <p:cNvPr id="4" name="Rectangle 9"/>
          <p:cNvSpPr>
            <a:spLocks noGrp="1" noChangeArrowheads="1"/>
          </p:cNvSpPr>
          <p:nvPr>
            <p:ph type="sldNum" sz="quarter" idx="12"/>
          </p:nvPr>
        </p:nvSpPr>
        <p:spPr>
          <a:ln/>
        </p:spPr>
        <p:txBody>
          <a:bodyPr/>
          <a:lstStyle>
            <a:lvl1pPr>
              <a:defRPr/>
            </a:lvl1pPr>
          </a:lstStyle>
          <a:p>
            <a:pPr>
              <a:defRPr/>
            </a:pPr>
            <a:fld id="{5F8D43BE-3970-4251-8CF4-2C74BB1317E0}" type="slidenum">
              <a:rPr lang="de-DE"/>
              <a:pPr>
                <a:defRPr/>
              </a:pPr>
              <a:t>‹Nr.›</a:t>
            </a:fld>
            <a:endParaRPr lang="de-DE"/>
          </a:p>
        </p:txBody>
      </p:sp>
    </p:spTree>
    <p:extLst>
      <p:ext uri="{BB962C8B-B14F-4D97-AF65-F5344CB8AC3E}">
        <p14:creationId xmlns:p14="http://schemas.microsoft.com/office/powerpoint/2010/main" val="1667232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2" y="273051"/>
            <a:ext cx="3008313" cy="1162050"/>
          </a:xfrm>
        </p:spPr>
        <p:txBody>
          <a:bodyPr anchor="b"/>
          <a:lstStyle>
            <a:lvl1pPr algn="l">
              <a:defRPr sz="2100" b="1"/>
            </a:lvl1pPr>
          </a:lstStyle>
          <a:p>
            <a:r>
              <a:rPr lang="de-DE"/>
              <a:t>Titelmasterformat durch Klicken bearbeiten</a:t>
            </a:r>
          </a:p>
        </p:txBody>
      </p:sp>
      <p:sp>
        <p:nvSpPr>
          <p:cNvPr id="3" name="Inhaltsplatzhalter 2"/>
          <p:cNvSpPr>
            <a:spLocks noGrp="1"/>
          </p:cNvSpPr>
          <p:nvPr>
            <p:ph idx="1"/>
          </p:nvPr>
        </p:nvSpPr>
        <p:spPr>
          <a:xfrm>
            <a:off x="3575050" y="273055"/>
            <a:ext cx="5111750" cy="5853113"/>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2" y="1435103"/>
            <a:ext cx="3008313" cy="4691063"/>
          </a:xfrm>
        </p:spPr>
        <p:txBody>
          <a:bodyPr/>
          <a:lstStyle>
            <a:lvl1pPr marL="0" indent="0">
              <a:buNone/>
              <a:defRPr sz="1400"/>
            </a:lvl1pPr>
            <a:lvl2pPr marL="457139" indent="0">
              <a:buNone/>
              <a:defRPr sz="1200"/>
            </a:lvl2pPr>
            <a:lvl3pPr marL="914277" indent="0">
              <a:buNone/>
              <a:defRPr sz="1000"/>
            </a:lvl3pPr>
            <a:lvl4pPr marL="1371417" indent="0">
              <a:buNone/>
              <a:defRPr sz="1000"/>
            </a:lvl4pPr>
            <a:lvl5pPr marL="1828556" indent="0">
              <a:buNone/>
              <a:defRPr sz="1000"/>
            </a:lvl5pPr>
            <a:lvl6pPr marL="2285695" indent="0">
              <a:buNone/>
              <a:defRPr sz="1000"/>
            </a:lvl6pPr>
            <a:lvl7pPr marL="2742833" indent="0">
              <a:buNone/>
              <a:defRPr sz="1000"/>
            </a:lvl7pPr>
            <a:lvl8pPr marL="3199973" indent="0">
              <a:buNone/>
              <a:defRPr sz="1000"/>
            </a:lvl8pPr>
            <a:lvl9pPr marL="3657112" indent="0">
              <a:buNone/>
              <a:defRPr sz="1000"/>
            </a:lvl9pPr>
          </a:lstStyle>
          <a:p>
            <a:pPr lvl="0"/>
            <a:r>
              <a:rPr lang="de-DE"/>
              <a:t>Textmasterformate durch Klicken bearbeiten</a:t>
            </a:r>
          </a:p>
        </p:txBody>
      </p:sp>
      <p:sp>
        <p:nvSpPr>
          <p:cNvPr id="5" name="Rectangle 7"/>
          <p:cNvSpPr>
            <a:spLocks noGrp="1" noChangeArrowheads="1"/>
          </p:cNvSpPr>
          <p:nvPr>
            <p:ph type="dt" sz="half" idx="10"/>
          </p:nvPr>
        </p:nvSpPr>
        <p:spPr>
          <a:ln/>
        </p:spPr>
        <p:txBody>
          <a:bodyPr/>
          <a:lstStyle>
            <a:lvl1pPr>
              <a:defRPr/>
            </a:lvl1pPr>
          </a:lstStyle>
          <a:p>
            <a:pPr>
              <a:defRPr/>
            </a:pPr>
            <a:fld id="{3989BADF-3023-4CD6-92C7-5081A50E5AEB}" type="datetimeFigureOut">
              <a:rPr lang="de-DE"/>
              <a:pPr>
                <a:defRPr/>
              </a:pPr>
              <a:t>12.11.2021</a:t>
            </a:fld>
            <a:endParaRPr lang="de-DE"/>
          </a:p>
        </p:txBody>
      </p:sp>
      <p:sp>
        <p:nvSpPr>
          <p:cNvPr id="6" name="Rectangle 8"/>
          <p:cNvSpPr>
            <a:spLocks noGrp="1" noChangeArrowheads="1"/>
          </p:cNvSpPr>
          <p:nvPr>
            <p:ph type="ftr" sz="quarter" idx="11"/>
          </p:nvPr>
        </p:nvSpPr>
        <p:spPr>
          <a:ln/>
        </p:spPr>
        <p:txBody>
          <a:bodyPr/>
          <a:lstStyle>
            <a:lvl1pPr>
              <a:defRPr/>
            </a:lvl1pPr>
          </a:lstStyle>
          <a:p>
            <a:pPr>
              <a:defRPr/>
            </a:pPr>
            <a:endParaRPr lang="de-DE"/>
          </a:p>
        </p:txBody>
      </p:sp>
      <p:sp>
        <p:nvSpPr>
          <p:cNvPr id="7" name="Rectangle 9"/>
          <p:cNvSpPr>
            <a:spLocks noGrp="1" noChangeArrowheads="1"/>
          </p:cNvSpPr>
          <p:nvPr>
            <p:ph type="sldNum" sz="quarter" idx="12"/>
          </p:nvPr>
        </p:nvSpPr>
        <p:spPr>
          <a:ln/>
        </p:spPr>
        <p:txBody>
          <a:bodyPr/>
          <a:lstStyle>
            <a:lvl1pPr>
              <a:defRPr/>
            </a:lvl1pPr>
          </a:lstStyle>
          <a:p>
            <a:pPr>
              <a:defRPr/>
            </a:pPr>
            <a:fld id="{C0221802-1A83-4412-B7B8-6CDADA5D7823}" type="slidenum">
              <a:rPr lang="de-DE"/>
              <a:pPr>
                <a:defRPr/>
              </a:pPr>
              <a:t>‹Nr.›</a:t>
            </a:fld>
            <a:endParaRPr lang="de-DE"/>
          </a:p>
        </p:txBody>
      </p:sp>
    </p:spTree>
    <p:extLst>
      <p:ext uri="{BB962C8B-B14F-4D97-AF65-F5344CB8AC3E}">
        <p14:creationId xmlns:p14="http://schemas.microsoft.com/office/powerpoint/2010/main" val="12474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100" b="1"/>
            </a:lvl1pPr>
          </a:lstStyle>
          <a:p>
            <a:r>
              <a:rPr lang="de-DE"/>
              <a:t>Titelmasterformat durch Klicken bearbeiten</a:t>
            </a:r>
          </a:p>
        </p:txBody>
      </p:sp>
      <p:sp>
        <p:nvSpPr>
          <p:cNvPr id="3" name="Bildplatzhalter 2"/>
          <p:cNvSpPr>
            <a:spLocks noGrp="1"/>
          </p:cNvSpPr>
          <p:nvPr>
            <p:ph type="pic" idx="1"/>
          </p:nvPr>
        </p:nvSpPr>
        <p:spPr>
          <a:xfrm>
            <a:off x="1792288" y="612776"/>
            <a:ext cx="5486400" cy="4114800"/>
          </a:xfrm>
        </p:spPr>
        <p:txBody>
          <a:bodyPr/>
          <a:lstStyle>
            <a:lvl1pPr marL="0" indent="0">
              <a:buNone/>
              <a:defRPr sz="3200"/>
            </a:lvl1pPr>
            <a:lvl2pPr marL="457139" indent="0">
              <a:buNone/>
              <a:defRPr sz="2800"/>
            </a:lvl2pPr>
            <a:lvl3pPr marL="914277" indent="0">
              <a:buNone/>
              <a:defRPr sz="2300"/>
            </a:lvl3pPr>
            <a:lvl4pPr marL="1371417" indent="0">
              <a:buNone/>
              <a:defRPr sz="2100"/>
            </a:lvl4pPr>
            <a:lvl5pPr marL="1828556" indent="0">
              <a:buNone/>
              <a:defRPr sz="2100"/>
            </a:lvl5pPr>
            <a:lvl6pPr marL="2285695" indent="0">
              <a:buNone/>
              <a:defRPr sz="2100"/>
            </a:lvl6pPr>
            <a:lvl7pPr marL="2742833" indent="0">
              <a:buNone/>
              <a:defRPr sz="2100"/>
            </a:lvl7pPr>
            <a:lvl8pPr marL="3199973" indent="0">
              <a:buNone/>
              <a:defRPr sz="2100"/>
            </a:lvl8pPr>
            <a:lvl9pPr marL="3657112" indent="0">
              <a:buNone/>
              <a:defRPr sz="2100"/>
            </a:lvl9pPr>
          </a:lstStyle>
          <a:p>
            <a:pPr lvl="0"/>
            <a:endParaRPr lang="de-DE" noProof="0"/>
          </a:p>
        </p:txBody>
      </p:sp>
      <p:sp>
        <p:nvSpPr>
          <p:cNvPr id="4" name="Textplatzhalter 3"/>
          <p:cNvSpPr>
            <a:spLocks noGrp="1"/>
          </p:cNvSpPr>
          <p:nvPr>
            <p:ph type="body" sz="half" idx="2"/>
          </p:nvPr>
        </p:nvSpPr>
        <p:spPr>
          <a:xfrm>
            <a:off x="1792288" y="5367339"/>
            <a:ext cx="5486400" cy="804862"/>
          </a:xfrm>
        </p:spPr>
        <p:txBody>
          <a:bodyPr/>
          <a:lstStyle>
            <a:lvl1pPr marL="0" indent="0">
              <a:buNone/>
              <a:defRPr sz="1400"/>
            </a:lvl1pPr>
            <a:lvl2pPr marL="457139" indent="0">
              <a:buNone/>
              <a:defRPr sz="1200"/>
            </a:lvl2pPr>
            <a:lvl3pPr marL="914277" indent="0">
              <a:buNone/>
              <a:defRPr sz="1000"/>
            </a:lvl3pPr>
            <a:lvl4pPr marL="1371417" indent="0">
              <a:buNone/>
              <a:defRPr sz="1000"/>
            </a:lvl4pPr>
            <a:lvl5pPr marL="1828556" indent="0">
              <a:buNone/>
              <a:defRPr sz="1000"/>
            </a:lvl5pPr>
            <a:lvl6pPr marL="2285695" indent="0">
              <a:buNone/>
              <a:defRPr sz="1000"/>
            </a:lvl6pPr>
            <a:lvl7pPr marL="2742833" indent="0">
              <a:buNone/>
              <a:defRPr sz="1000"/>
            </a:lvl7pPr>
            <a:lvl8pPr marL="3199973" indent="0">
              <a:buNone/>
              <a:defRPr sz="1000"/>
            </a:lvl8pPr>
            <a:lvl9pPr marL="3657112" indent="0">
              <a:buNone/>
              <a:defRPr sz="1000"/>
            </a:lvl9pPr>
          </a:lstStyle>
          <a:p>
            <a:pPr lvl="0"/>
            <a:r>
              <a:rPr lang="de-DE"/>
              <a:t>Textmasterformate durch Klicken bearbeiten</a:t>
            </a:r>
          </a:p>
        </p:txBody>
      </p:sp>
      <p:sp>
        <p:nvSpPr>
          <p:cNvPr id="5" name="Rectangle 7"/>
          <p:cNvSpPr>
            <a:spLocks noGrp="1" noChangeArrowheads="1"/>
          </p:cNvSpPr>
          <p:nvPr>
            <p:ph type="dt" sz="half" idx="10"/>
          </p:nvPr>
        </p:nvSpPr>
        <p:spPr>
          <a:ln/>
        </p:spPr>
        <p:txBody>
          <a:bodyPr/>
          <a:lstStyle>
            <a:lvl1pPr>
              <a:defRPr/>
            </a:lvl1pPr>
          </a:lstStyle>
          <a:p>
            <a:pPr>
              <a:defRPr/>
            </a:pPr>
            <a:fld id="{F4ADD33D-DC42-4777-8FCE-C8262031E637}" type="datetimeFigureOut">
              <a:rPr lang="de-DE"/>
              <a:pPr>
                <a:defRPr/>
              </a:pPr>
              <a:t>12.11.2021</a:t>
            </a:fld>
            <a:endParaRPr lang="de-DE"/>
          </a:p>
        </p:txBody>
      </p:sp>
      <p:sp>
        <p:nvSpPr>
          <p:cNvPr id="6" name="Rectangle 8"/>
          <p:cNvSpPr>
            <a:spLocks noGrp="1" noChangeArrowheads="1"/>
          </p:cNvSpPr>
          <p:nvPr>
            <p:ph type="ftr" sz="quarter" idx="11"/>
          </p:nvPr>
        </p:nvSpPr>
        <p:spPr>
          <a:ln/>
        </p:spPr>
        <p:txBody>
          <a:bodyPr/>
          <a:lstStyle>
            <a:lvl1pPr>
              <a:defRPr/>
            </a:lvl1pPr>
          </a:lstStyle>
          <a:p>
            <a:pPr>
              <a:defRPr/>
            </a:pPr>
            <a:endParaRPr lang="de-DE"/>
          </a:p>
        </p:txBody>
      </p:sp>
      <p:sp>
        <p:nvSpPr>
          <p:cNvPr id="7" name="Rectangle 9"/>
          <p:cNvSpPr>
            <a:spLocks noGrp="1" noChangeArrowheads="1"/>
          </p:cNvSpPr>
          <p:nvPr>
            <p:ph type="sldNum" sz="quarter" idx="12"/>
          </p:nvPr>
        </p:nvSpPr>
        <p:spPr>
          <a:ln/>
        </p:spPr>
        <p:txBody>
          <a:bodyPr/>
          <a:lstStyle>
            <a:lvl1pPr>
              <a:defRPr/>
            </a:lvl1pPr>
          </a:lstStyle>
          <a:p>
            <a:pPr>
              <a:defRPr/>
            </a:pPr>
            <a:fld id="{D1E2ECD6-74FC-42F2-BF68-88C9D7DB7A80}" type="slidenum">
              <a:rPr lang="de-DE"/>
              <a:pPr>
                <a:defRPr/>
              </a:pPr>
              <a:t>‹Nr.›</a:t>
            </a:fld>
            <a:endParaRPr lang="de-DE"/>
          </a:p>
        </p:txBody>
      </p:sp>
    </p:spTree>
    <p:extLst>
      <p:ext uri="{BB962C8B-B14F-4D97-AF65-F5344CB8AC3E}">
        <p14:creationId xmlns:p14="http://schemas.microsoft.com/office/powerpoint/2010/main" val="2132377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7"/>
          <p:cNvSpPr>
            <a:spLocks noGrp="1" noChangeArrowheads="1"/>
          </p:cNvSpPr>
          <p:nvPr>
            <p:ph type="dt" sz="half" idx="10"/>
          </p:nvPr>
        </p:nvSpPr>
        <p:spPr>
          <a:ln/>
        </p:spPr>
        <p:txBody>
          <a:bodyPr/>
          <a:lstStyle>
            <a:lvl1pPr>
              <a:defRPr/>
            </a:lvl1pPr>
          </a:lstStyle>
          <a:p>
            <a:pPr>
              <a:defRPr/>
            </a:pPr>
            <a:fld id="{0D07E2B6-610D-4FCC-B049-107F6F92052B}" type="datetimeFigureOut">
              <a:rPr lang="de-DE"/>
              <a:pPr>
                <a:defRPr/>
              </a:pPr>
              <a:t>12.11.2021</a:t>
            </a:fld>
            <a:endParaRPr lang="de-DE"/>
          </a:p>
        </p:txBody>
      </p:sp>
      <p:sp>
        <p:nvSpPr>
          <p:cNvPr id="5" name="Rectangle 8"/>
          <p:cNvSpPr>
            <a:spLocks noGrp="1" noChangeArrowheads="1"/>
          </p:cNvSpPr>
          <p:nvPr>
            <p:ph type="ftr" sz="quarter" idx="11"/>
          </p:nvPr>
        </p:nvSpPr>
        <p:spPr>
          <a:ln/>
        </p:spPr>
        <p:txBody>
          <a:bodyPr/>
          <a:lstStyle>
            <a:lvl1pPr>
              <a:defRPr/>
            </a:lvl1pPr>
          </a:lstStyle>
          <a:p>
            <a:pPr>
              <a:defRPr/>
            </a:pPr>
            <a:endParaRPr lang="de-DE"/>
          </a:p>
        </p:txBody>
      </p:sp>
      <p:sp>
        <p:nvSpPr>
          <p:cNvPr id="6" name="Rectangle 9"/>
          <p:cNvSpPr>
            <a:spLocks noGrp="1" noChangeArrowheads="1"/>
          </p:cNvSpPr>
          <p:nvPr>
            <p:ph type="sldNum" sz="quarter" idx="12"/>
          </p:nvPr>
        </p:nvSpPr>
        <p:spPr>
          <a:ln/>
        </p:spPr>
        <p:txBody>
          <a:bodyPr/>
          <a:lstStyle>
            <a:lvl1pPr>
              <a:defRPr/>
            </a:lvl1pPr>
          </a:lstStyle>
          <a:p>
            <a:pPr>
              <a:defRPr/>
            </a:pPr>
            <a:fld id="{975CD356-FC39-4BAA-AE19-56290E549027}" type="slidenum">
              <a:rPr lang="de-DE"/>
              <a:pPr>
                <a:defRPr/>
              </a:pPr>
              <a:t>‹Nr.›</a:t>
            </a:fld>
            <a:endParaRPr lang="de-DE"/>
          </a:p>
        </p:txBody>
      </p:sp>
    </p:spTree>
    <p:extLst>
      <p:ext uri="{BB962C8B-B14F-4D97-AF65-F5344CB8AC3E}">
        <p14:creationId xmlns:p14="http://schemas.microsoft.com/office/powerpoint/2010/main" val="3881467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1" y="274639"/>
            <a:ext cx="2057400" cy="5821362"/>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9"/>
            <a:ext cx="6019800" cy="5821362"/>
          </a:xfr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7"/>
          <p:cNvSpPr>
            <a:spLocks noGrp="1" noChangeArrowheads="1"/>
          </p:cNvSpPr>
          <p:nvPr>
            <p:ph type="dt" sz="half" idx="10"/>
          </p:nvPr>
        </p:nvSpPr>
        <p:spPr>
          <a:ln/>
        </p:spPr>
        <p:txBody>
          <a:bodyPr/>
          <a:lstStyle>
            <a:lvl1pPr>
              <a:defRPr/>
            </a:lvl1pPr>
          </a:lstStyle>
          <a:p>
            <a:pPr>
              <a:defRPr/>
            </a:pPr>
            <a:fld id="{2B295A19-A78F-4E5A-BBE2-CCB585FEC721}" type="datetimeFigureOut">
              <a:rPr lang="de-DE"/>
              <a:pPr>
                <a:defRPr/>
              </a:pPr>
              <a:t>12.11.2021</a:t>
            </a:fld>
            <a:endParaRPr lang="de-DE"/>
          </a:p>
        </p:txBody>
      </p:sp>
      <p:sp>
        <p:nvSpPr>
          <p:cNvPr id="5" name="Rectangle 8"/>
          <p:cNvSpPr>
            <a:spLocks noGrp="1" noChangeArrowheads="1"/>
          </p:cNvSpPr>
          <p:nvPr>
            <p:ph type="ftr" sz="quarter" idx="11"/>
          </p:nvPr>
        </p:nvSpPr>
        <p:spPr>
          <a:ln/>
        </p:spPr>
        <p:txBody>
          <a:bodyPr/>
          <a:lstStyle>
            <a:lvl1pPr>
              <a:defRPr/>
            </a:lvl1pPr>
          </a:lstStyle>
          <a:p>
            <a:pPr>
              <a:defRPr/>
            </a:pPr>
            <a:endParaRPr lang="de-DE"/>
          </a:p>
        </p:txBody>
      </p:sp>
      <p:sp>
        <p:nvSpPr>
          <p:cNvPr id="6" name="Rectangle 9"/>
          <p:cNvSpPr>
            <a:spLocks noGrp="1" noChangeArrowheads="1"/>
          </p:cNvSpPr>
          <p:nvPr>
            <p:ph type="sldNum" sz="quarter" idx="12"/>
          </p:nvPr>
        </p:nvSpPr>
        <p:spPr>
          <a:ln/>
        </p:spPr>
        <p:txBody>
          <a:bodyPr/>
          <a:lstStyle>
            <a:lvl1pPr>
              <a:defRPr/>
            </a:lvl1pPr>
          </a:lstStyle>
          <a:p>
            <a:pPr>
              <a:defRPr/>
            </a:pPr>
            <a:fld id="{58ADB262-FC4D-4717-B119-E382D1C3FF8F}" type="slidenum">
              <a:rPr lang="de-DE"/>
              <a:pPr>
                <a:defRPr/>
              </a:pPr>
              <a:t>‹Nr.›</a:t>
            </a:fld>
            <a:endParaRPr lang="de-DE"/>
          </a:p>
        </p:txBody>
      </p:sp>
    </p:spTree>
    <p:extLst>
      <p:ext uri="{BB962C8B-B14F-4D97-AF65-F5344CB8AC3E}">
        <p14:creationId xmlns:p14="http://schemas.microsoft.com/office/powerpoint/2010/main" val="1756881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4" name="Freihandform 3"/>
          <p:cNvSpPr>
            <a:spLocks/>
          </p:cNvSpPr>
          <p:nvPr/>
        </p:nvSpPr>
        <p:spPr bwMode="auto">
          <a:xfrm>
            <a:off x="500065"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lIns="91427" tIns="45714" rIns="91427" bIns="45714"/>
          <a:lstStyle/>
          <a:p>
            <a:pPr>
              <a:defRPr/>
            </a:pPr>
            <a:endParaRPr lang="en-US">
              <a:cs typeface="+mn-cs"/>
            </a:endParaRPr>
          </a:p>
        </p:txBody>
      </p:sp>
      <p:sp>
        <p:nvSpPr>
          <p:cNvPr id="5" name="Freihandform 4"/>
          <p:cNvSpPr>
            <a:spLocks/>
          </p:cNvSpPr>
          <p:nvPr/>
        </p:nvSpPr>
        <p:spPr bwMode="auto">
          <a:xfrm>
            <a:off x="485776"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lIns="91427" tIns="45714" rIns="91427" bIns="45714"/>
          <a:lstStyle/>
          <a:p>
            <a:pPr>
              <a:defRPr/>
            </a:pPr>
            <a:endParaRPr lang="de-DE"/>
          </a:p>
        </p:txBody>
      </p:sp>
      <p:sp>
        <p:nvSpPr>
          <p:cNvPr id="6" name="Rechtwinkliges Dreieck 5"/>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lIns="91427" tIns="45714" rIns="91427" bIns="45714" anchor="ctr"/>
          <a:lstStyle/>
          <a:p>
            <a:pPr algn="ctr">
              <a:defRPr/>
            </a:pPr>
            <a:endParaRPr lang="en-US"/>
          </a:p>
        </p:txBody>
      </p:sp>
      <p:cxnSp>
        <p:nvCxnSpPr>
          <p:cNvPr id="7" name="Gerade Verbindung 6"/>
          <p:cNvCxnSpPr/>
          <p:nvPr/>
        </p:nvCxnSpPr>
        <p:spPr>
          <a:xfrm>
            <a:off x="-9237" y="5787743"/>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8" name="Eingekerbter Richtungspfeil 7"/>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91427" tIns="45714" rIns="91427" bIns="45714" anchor="ctr"/>
          <a:lstStyle/>
          <a:p>
            <a:pPr>
              <a:defRPr/>
            </a:pPr>
            <a:endParaRPr lang="en-US"/>
          </a:p>
        </p:txBody>
      </p:sp>
      <p:sp>
        <p:nvSpPr>
          <p:cNvPr id="9" name="Eingekerbter Richtungspfeil 8"/>
          <p:cNvSpPr/>
          <p:nvPr/>
        </p:nvSpPr>
        <p:spPr>
          <a:xfrm>
            <a:off x="3449640"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91427" tIns="45714" rIns="91427" bIns="45714" anchor="ctr"/>
          <a:lstStyle/>
          <a:p>
            <a:pPr>
              <a:defRPr/>
            </a:pPr>
            <a:endParaRPr lang="en-US"/>
          </a:p>
        </p:txBody>
      </p:sp>
      <p:sp>
        <p:nvSpPr>
          <p:cNvPr id="2" name="Titel 1"/>
          <p:cNvSpPr>
            <a:spLocks noGrp="1"/>
          </p:cNvSpPr>
          <p:nvPr>
            <p:ph type="title"/>
          </p:nvPr>
        </p:nvSpPr>
        <p:spPr>
          <a:xfrm>
            <a:off x="722377"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de-DE"/>
              <a:t>Titelmasterformat durch Klicken bearbeiten</a:t>
            </a:r>
            <a:endParaRPr lang="en-US"/>
          </a:p>
        </p:txBody>
      </p:sp>
      <p:sp>
        <p:nvSpPr>
          <p:cNvPr id="3" name="Textplatzhalter 2"/>
          <p:cNvSpPr>
            <a:spLocks noGrp="1"/>
          </p:cNvSpPr>
          <p:nvPr>
            <p:ph type="body" idx="1"/>
          </p:nvPr>
        </p:nvSpPr>
        <p:spPr>
          <a:xfrm>
            <a:off x="3922714"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7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de-DE"/>
              <a:t>Textmasterformate durch Klicken bearbeiten</a:t>
            </a:r>
          </a:p>
        </p:txBody>
      </p:sp>
      <p:sp>
        <p:nvSpPr>
          <p:cNvPr id="10" name="Datumsplatzhalter 3"/>
          <p:cNvSpPr>
            <a:spLocks noGrp="1"/>
          </p:cNvSpPr>
          <p:nvPr>
            <p:ph type="dt" sz="half" idx="10"/>
          </p:nvPr>
        </p:nvSpPr>
        <p:spPr/>
        <p:txBody>
          <a:bodyPr/>
          <a:lstStyle>
            <a:lvl1pPr>
              <a:defRPr/>
            </a:lvl1pPr>
            <a:extLst/>
          </a:lstStyle>
          <a:p>
            <a:pPr>
              <a:defRPr/>
            </a:pPr>
            <a:endParaRPr lang="de-DE"/>
          </a:p>
        </p:txBody>
      </p:sp>
      <p:sp>
        <p:nvSpPr>
          <p:cNvPr id="11" name="Fußzeilenplatzhalter 4"/>
          <p:cNvSpPr>
            <a:spLocks noGrp="1"/>
          </p:cNvSpPr>
          <p:nvPr>
            <p:ph type="ftr" sz="quarter" idx="11"/>
          </p:nvPr>
        </p:nvSpPr>
        <p:spPr/>
        <p:txBody>
          <a:bodyPr/>
          <a:lstStyle>
            <a:lvl1pPr>
              <a:defRPr/>
            </a:lvl1pPr>
            <a:extLst/>
          </a:lstStyle>
          <a:p>
            <a:pPr>
              <a:defRPr/>
            </a:pPr>
            <a:endParaRPr lang="de-DE"/>
          </a:p>
        </p:txBody>
      </p:sp>
      <p:sp>
        <p:nvSpPr>
          <p:cNvPr id="12" name="Foliennummernplatzhalter 5"/>
          <p:cNvSpPr>
            <a:spLocks noGrp="1"/>
          </p:cNvSpPr>
          <p:nvPr>
            <p:ph type="sldNum" sz="quarter" idx="12"/>
          </p:nvPr>
        </p:nvSpPr>
        <p:spPr/>
        <p:txBody>
          <a:bodyPr/>
          <a:lstStyle>
            <a:lvl1pPr>
              <a:defRPr/>
            </a:lvl1pPr>
            <a:extLst/>
          </a:lstStyle>
          <a:p>
            <a:pPr>
              <a:defRPr/>
            </a:pPr>
            <a:fld id="{D565F37F-50D8-45DD-910C-FE37F8EF20BD}" type="slidenum">
              <a:rPr lang="de-DE"/>
              <a:pPr>
                <a:defRPr/>
              </a:pPr>
              <a:t>‹Nr.›</a:t>
            </a:fld>
            <a:endParaRPr lang="de-DE"/>
          </a:p>
        </p:txBody>
      </p:sp>
    </p:spTree>
    <p:extLst>
      <p:ext uri="{BB962C8B-B14F-4D97-AF65-F5344CB8AC3E}">
        <p14:creationId xmlns:p14="http://schemas.microsoft.com/office/powerpoint/2010/main" val="4184936359"/>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5" name="Freihandform 4"/>
          <p:cNvSpPr>
            <a:spLocks/>
          </p:cNvSpPr>
          <p:nvPr/>
        </p:nvSpPr>
        <p:spPr bwMode="auto">
          <a:xfrm>
            <a:off x="500065"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lIns="91427" tIns="45714" rIns="91427" bIns="45714"/>
          <a:lstStyle/>
          <a:p>
            <a:pPr>
              <a:defRPr/>
            </a:pPr>
            <a:endParaRPr lang="en-US">
              <a:cs typeface="+mn-cs"/>
            </a:endParaRPr>
          </a:p>
        </p:txBody>
      </p:sp>
      <p:sp>
        <p:nvSpPr>
          <p:cNvPr id="6" name="Freihandform 5"/>
          <p:cNvSpPr>
            <a:spLocks/>
          </p:cNvSpPr>
          <p:nvPr/>
        </p:nvSpPr>
        <p:spPr bwMode="auto">
          <a:xfrm>
            <a:off x="485776"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lIns="91427" tIns="45714" rIns="91427" bIns="45714"/>
          <a:lstStyle/>
          <a:p>
            <a:pPr>
              <a:defRPr/>
            </a:pPr>
            <a:endParaRPr lang="de-DE"/>
          </a:p>
        </p:txBody>
      </p:sp>
      <p:sp>
        <p:nvSpPr>
          <p:cNvPr id="7" name="Rechtwinkliges Dreieck 6"/>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lIns="91427" tIns="45714" rIns="91427" bIns="45714" anchor="ctr"/>
          <a:lstStyle/>
          <a:p>
            <a:pPr algn="ctr">
              <a:defRPr/>
            </a:pPr>
            <a:endParaRPr lang="en-US"/>
          </a:p>
        </p:txBody>
      </p:sp>
      <p:cxnSp>
        <p:nvCxnSpPr>
          <p:cNvPr id="9" name="Gerade Verbindung 8"/>
          <p:cNvCxnSpPr/>
          <p:nvPr/>
        </p:nvCxnSpPr>
        <p:spPr>
          <a:xfrm>
            <a:off x="-9237" y="5787743"/>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3" name="Inhaltsplatzhalter 2"/>
          <p:cNvSpPr>
            <a:spLocks noGrp="1"/>
          </p:cNvSpPr>
          <p:nvPr>
            <p:ph sz="half" idx="1"/>
          </p:nvPr>
        </p:nvSpPr>
        <p:spPr>
          <a:xfrm>
            <a:off x="457202" y="1481334"/>
            <a:ext cx="4038601" cy="4525963"/>
          </a:xfrm>
        </p:spPr>
        <p:txBody>
          <a:bodyPr/>
          <a:lstStyle>
            <a:lvl1pPr>
              <a:defRPr sz="2800"/>
            </a:lvl1pPr>
            <a:lvl2pPr>
              <a:defRPr sz="2300"/>
            </a:lvl2pPr>
            <a:lvl3pPr>
              <a:defRPr sz="2100"/>
            </a:lvl3pPr>
            <a:lvl4pPr>
              <a:defRPr sz="1800"/>
            </a:lvl4pPr>
            <a:lvl5pPr>
              <a:defRPr sz="18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p:cNvSpPr>
            <a:spLocks noGrp="1"/>
          </p:cNvSpPr>
          <p:nvPr>
            <p:ph sz="half" idx="2"/>
          </p:nvPr>
        </p:nvSpPr>
        <p:spPr>
          <a:xfrm>
            <a:off x="4648201" y="1481334"/>
            <a:ext cx="4038601" cy="4525963"/>
          </a:xfrm>
        </p:spPr>
        <p:txBody>
          <a:bodyPr/>
          <a:lstStyle>
            <a:lvl1pPr>
              <a:defRPr sz="2800"/>
            </a:lvl1pPr>
            <a:lvl2pPr>
              <a:defRPr sz="2300"/>
            </a:lvl2pPr>
            <a:lvl3pPr>
              <a:defRPr sz="2100"/>
            </a:lvl3pPr>
            <a:lvl4pPr>
              <a:defRPr sz="1800"/>
            </a:lvl4pPr>
            <a:lvl5pPr>
              <a:defRPr sz="18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8" name="Titel 7"/>
          <p:cNvSpPr>
            <a:spLocks noGrp="1"/>
          </p:cNvSpPr>
          <p:nvPr>
            <p:ph type="title"/>
          </p:nvPr>
        </p:nvSpPr>
        <p:spPr/>
        <p:txBody>
          <a:bodyPr rtlCol="0"/>
          <a:lstStyle/>
          <a:p>
            <a:r>
              <a:rPr lang="de-DE"/>
              <a:t>Titelmasterformat durch Klicken bearbeiten</a:t>
            </a:r>
            <a:endParaRPr lang="en-US"/>
          </a:p>
        </p:txBody>
      </p:sp>
      <p:sp>
        <p:nvSpPr>
          <p:cNvPr id="10" name="Datumsplatzhalter 4"/>
          <p:cNvSpPr>
            <a:spLocks noGrp="1"/>
          </p:cNvSpPr>
          <p:nvPr>
            <p:ph type="dt" sz="half" idx="10"/>
          </p:nvPr>
        </p:nvSpPr>
        <p:spPr/>
        <p:txBody>
          <a:bodyPr/>
          <a:lstStyle>
            <a:lvl1pPr>
              <a:defRPr/>
            </a:lvl1pPr>
            <a:extLst/>
          </a:lstStyle>
          <a:p>
            <a:pPr>
              <a:defRPr/>
            </a:pPr>
            <a:endParaRPr lang="de-DE"/>
          </a:p>
        </p:txBody>
      </p:sp>
      <p:sp>
        <p:nvSpPr>
          <p:cNvPr id="11" name="Fußzeilenplatzhalter 5"/>
          <p:cNvSpPr>
            <a:spLocks noGrp="1"/>
          </p:cNvSpPr>
          <p:nvPr>
            <p:ph type="ftr" sz="quarter" idx="11"/>
          </p:nvPr>
        </p:nvSpPr>
        <p:spPr/>
        <p:txBody>
          <a:bodyPr/>
          <a:lstStyle>
            <a:lvl1pPr>
              <a:defRPr/>
            </a:lvl1pPr>
            <a:extLst/>
          </a:lstStyle>
          <a:p>
            <a:pPr>
              <a:defRPr/>
            </a:pPr>
            <a:endParaRPr lang="de-DE"/>
          </a:p>
        </p:txBody>
      </p:sp>
      <p:sp>
        <p:nvSpPr>
          <p:cNvPr id="12" name="Foliennummernplatzhalter 6"/>
          <p:cNvSpPr>
            <a:spLocks noGrp="1"/>
          </p:cNvSpPr>
          <p:nvPr>
            <p:ph type="sldNum" sz="quarter" idx="12"/>
          </p:nvPr>
        </p:nvSpPr>
        <p:spPr/>
        <p:txBody>
          <a:bodyPr/>
          <a:lstStyle>
            <a:lvl1pPr>
              <a:defRPr/>
            </a:lvl1pPr>
            <a:extLst/>
          </a:lstStyle>
          <a:p>
            <a:pPr>
              <a:defRPr/>
            </a:pPr>
            <a:fld id="{3089DFBB-7E83-4885-9ED6-D72F400F65EF}" type="slidenum">
              <a:rPr lang="de-DE"/>
              <a:pPr>
                <a:defRPr/>
              </a:pPr>
              <a:t>‹Nr.›</a:t>
            </a:fld>
            <a:endParaRPr lang="de-DE"/>
          </a:p>
        </p:txBody>
      </p:sp>
    </p:spTree>
    <p:extLst>
      <p:ext uri="{BB962C8B-B14F-4D97-AF65-F5344CB8AC3E}">
        <p14:creationId xmlns:p14="http://schemas.microsoft.com/office/powerpoint/2010/main" val="3435599721"/>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Vergleich">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1"/>
            <a:ext cx="8229600" cy="1143000"/>
          </a:xfrm>
        </p:spPr>
        <p:txBody>
          <a:bodyPr/>
          <a:lstStyle>
            <a:lvl1pPr>
              <a:defRPr/>
            </a:lvl1pPr>
            <a:extLst/>
          </a:lstStyle>
          <a:p>
            <a:r>
              <a:rPr lang="de-DE"/>
              <a:t>Titelmasterformat durch Klicken bearbeiten</a:t>
            </a:r>
            <a:endParaRPr lang="en-US"/>
          </a:p>
        </p:txBody>
      </p:sp>
      <p:sp>
        <p:nvSpPr>
          <p:cNvPr id="3" name="Textplatzhalter 2"/>
          <p:cNvSpPr>
            <a:spLocks noGrp="1"/>
          </p:cNvSpPr>
          <p:nvPr>
            <p:ph type="body" idx="1"/>
          </p:nvPr>
        </p:nvSpPr>
        <p:spPr>
          <a:xfrm>
            <a:off x="457202" y="5410201"/>
            <a:ext cx="4040189" cy="762000"/>
          </a:xfrm>
          <a:solidFill>
            <a:schemeClr val="accent1"/>
          </a:solidFill>
          <a:ln w="9652">
            <a:solidFill>
              <a:schemeClr val="accent1"/>
            </a:solidFill>
            <a:miter lim="800000"/>
          </a:ln>
        </p:spPr>
        <p:txBody>
          <a:bodyPr lIns="182856" anchor="ctr"/>
          <a:lstStyle>
            <a:lvl1pPr marL="0" indent="0">
              <a:buNone/>
              <a:defRPr sz="2300" b="0">
                <a:solidFill>
                  <a:schemeClr val="bg1"/>
                </a:solidFill>
              </a:defRPr>
            </a:lvl1pPr>
            <a:lvl2pPr>
              <a:buNone/>
              <a:defRPr sz="2100" b="1"/>
            </a:lvl2pPr>
            <a:lvl3pPr>
              <a:buNone/>
              <a:defRPr sz="1800" b="1"/>
            </a:lvl3pPr>
            <a:lvl4pPr>
              <a:buNone/>
              <a:defRPr sz="1700" b="1"/>
            </a:lvl4pPr>
            <a:lvl5pPr>
              <a:buNone/>
              <a:defRPr sz="1700" b="1"/>
            </a:lvl5pPr>
            <a:extLst/>
          </a:lstStyle>
          <a:p>
            <a:pPr lvl="0"/>
            <a:r>
              <a:rPr lang="de-DE"/>
              <a:t>Textmasterformate durch Klicken bearbeiten</a:t>
            </a:r>
          </a:p>
        </p:txBody>
      </p:sp>
      <p:sp>
        <p:nvSpPr>
          <p:cNvPr id="4" name="Textplatzhalter 3"/>
          <p:cNvSpPr>
            <a:spLocks noGrp="1"/>
          </p:cNvSpPr>
          <p:nvPr>
            <p:ph type="body" sz="half" idx="3"/>
          </p:nvPr>
        </p:nvSpPr>
        <p:spPr>
          <a:xfrm>
            <a:off x="4645029" y="5410201"/>
            <a:ext cx="4041775" cy="762000"/>
          </a:xfrm>
          <a:solidFill>
            <a:schemeClr val="accent1"/>
          </a:solidFill>
          <a:ln w="9652">
            <a:solidFill>
              <a:schemeClr val="accent1"/>
            </a:solidFill>
            <a:miter lim="800000"/>
          </a:ln>
        </p:spPr>
        <p:txBody>
          <a:bodyPr lIns="182856" anchor="ctr"/>
          <a:lstStyle>
            <a:lvl1pPr marL="0" indent="0">
              <a:buNone/>
              <a:defRPr sz="2300" b="0">
                <a:solidFill>
                  <a:schemeClr val="bg1"/>
                </a:solidFill>
              </a:defRPr>
            </a:lvl1pPr>
            <a:lvl2pPr>
              <a:buNone/>
              <a:defRPr sz="2100" b="1"/>
            </a:lvl2pPr>
            <a:lvl3pPr>
              <a:buNone/>
              <a:defRPr sz="1800" b="1"/>
            </a:lvl3pPr>
            <a:lvl4pPr>
              <a:buNone/>
              <a:defRPr sz="1700" b="1"/>
            </a:lvl4pPr>
            <a:lvl5pPr>
              <a:buNone/>
              <a:defRPr sz="1700" b="1"/>
            </a:lvl5pPr>
            <a:extLst/>
          </a:lstStyle>
          <a:p>
            <a:pPr lvl="0"/>
            <a:r>
              <a:rPr lang="de-DE"/>
              <a:t>Textmasterformate durch Klicken bearbeiten</a:t>
            </a:r>
          </a:p>
        </p:txBody>
      </p:sp>
      <p:sp>
        <p:nvSpPr>
          <p:cNvPr id="5" name="Inhaltsplatzhalter 4"/>
          <p:cNvSpPr>
            <a:spLocks noGrp="1"/>
          </p:cNvSpPr>
          <p:nvPr>
            <p:ph sz="quarter" idx="2"/>
          </p:nvPr>
        </p:nvSpPr>
        <p:spPr>
          <a:xfrm>
            <a:off x="457202" y="1444299"/>
            <a:ext cx="4040189" cy="3941763"/>
          </a:xfrm>
          <a:ln>
            <a:noFill/>
            <a:prstDash val="sysDash"/>
            <a:miter lim="800000"/>
          </a:ln>
        </p:spPr>
        <p:txBody>
          <a:bodyPr/>
          <a:lstStyle>
            <a:lvl1pPr>
              <a:defRPr sz="2300"/>
            </a:lvl1pPr>
            <a:lvl2pPr>
              <a:defRPr sz="2100"/>
            </a:lvl2pPr>
            <a:lvl3pPr>
              <a:defRPr sz="1800"/>
            </a:lvl3pPr>
            <a:lvl4pPr>
              <a:defRPr sz="1700"/>
            </a:lvl4pPr>
            <a:lvl5pPr>
              <a:defRPr sz="17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Inhaltsplatzhalter 5"/>
          <p:cNvSpPr>
            <a:spLocks noGrp="1"/>
          </p:cNvSpPr>
          <p:nvPr>
            <p:ph sz="quarter" idx="4"/>
          </p:nvPr>
        </p:nvSpPr>
        <p:spPr>
          <a:xfrm>
            <a:off x="4645029" y="1444299"/>
            <a:ext cx="4041775" cy="3941763"/>
          </a:xfrm>
          <a:ln>
            <a:noFill/>
            <a:prstDash val="sysDash"/>
            <a:miter lim="800000"/>
          </a:ln>
        </p:spPr>
        <p:txBody>
          <a:bodyPr/>
          <a:lstStyle>
            <a:lvl1pPr>
              <a:spcBef>
                <a:spcPts val="0"/>
              </a:spcBef>
              <a:defRPr sz="2300"/>
            </a:lvl1pPr>
            <a:lvl2pPr>
              <a:defRPr sz="2100"/>
            </a:lvl2pPr>
            <a:lvl3pPr>
              <a:defRPr sz="1800"/>
            </a:lvl3pPr>
            <a:lvl4pPr>
              <a:defRPr sz="1700"/>
            </a:lvl4pPr>
            <a:lvl5pPr>
              <a:defRPr sz="17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p:cNvSpPr>
            <a:spLocks noGrp="1"/>
          </p:cNvSpPr>
          <p:nvPr>
            <p:ph type="dt" sz="half" idx="10"/>
          </p:nvPr>
        </p:nvSpPr>
        <p:spPr/>
        <p:txBody>
          <a:bodyPr/>
          <a:lstStyle>
            <a:lvl1pPr>
              <a:defRPr/>
            </a:lvl1pPr>
            <a:extLst/>
          </a:lstStyle>
          <a:p>
            <a:pPr>
              <a:defRPr/>
            </a:pPr>
            <a:endParaRPr lang="de-DE"/>
          </a:p>
        </p:txBody>
      </p:sp>
      <p:sp>
        <p:nvSpPr>
          <p:cNvPr id="8" name="Fußzeilenplatzhalter 7"/>
          <p:cNvSpPr>
            <a:spLocks noGrp="1"/>
          </p:cNvSpPr>
          <p:nvPr>
            <p:ph type="ftr" sz="quarter" idx="11"/>
          </p:nvPr>
        </p:nvSpPr>
        <p:spPr/>
        <p:txBody>
          <a:bodyPr/>
          <a:lstStyle>
            <a:lvl1pPr>
              <a:defRPr/>
            </a:lvl1pPr>
            <a:extLst/>
          </a:lstStyle>
          <a:p>
            <a:pPr>
              <a:defRPr/>
            </a:pPr>
            <a:endParaRPr lang="de-DE"/>
          </a:p>
        </p:txBody>
      </p:sp>
      <p:sp>
        <p:nvSpPr>
          <p:cNvPr id="9" name="Foliennummernplatzhalter 8"/>
          <p:cNvSpPr>
            <a:spLocks noGrp="1"/>
          </p:cNvSpPr>
          <p:nvPr>
            <p:ph type="sldNum" sz="quarter" idx="12"/>
          </p:nvPr>
        </p:nvSpPr>
        <p:spPr/>
        <p:txBody>
          <a:bodyPr/>
          <a:lstStyle>
            <a:lvl1pPr>
              <a:defRPr/>
            </a:lvl1pPr>
            <a:extLst/>
          </a:lstStyle>
          <a:p>
            <a:pPr>
              <a:defRPr/>
            </a:pPr>
            <a:fld id="{DC231577-677A-4AB3-B0E2-B702BF873021}" type="slidenum">
              <a:rPr lang="de-DE"/>
              <a:pPr>
                <a:defRPr/>
              </a:pPr>
              <a:t>‹Nr.›</a:t>
            </a:fld>
            <a:endParaRPr lang="de-DE"/>
          </a:p>
        </p:txBody>
      </p:sp>
    </p:spTree>
    <p:extLst>
      <p:ext uri="{BB962C8B-B14F-4D97-AF65-F5344CB8AC3E}">
        <p14:creationId xmlns:p14="http://schemas.microsoft.com/office/powerpoint/2010/main" val="183894598"/>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3" name="Freihandform 2"/>
          <p:cNvSpPr>
            <a:spLocks/>
          </p:cNvSpPr>
          <p:nvPr/>
        </p:nvSpPr>
        <p:spPr bwMode="auto">
          <a:xfrm>
            <a:off x="500065"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lIns="91427" tIns="45714" rIns="91427" bIns="45714"/>
          <a:lstStyle/>
          <a:p>
            <a:pPr>
              <a:defRPr/>
            </a:pPr>
            <a:endParaRPr lang="en-US">
              <a:cs typeface="+mn-cs"/>
            </a:endParaRPr>
          </a:p>
        </p:txBody>
      </p:sp>
      <p:sp>
        <p:nvSpPr>
          <p:cNvPr id="4" name="Freihandform 3"/>
          <p:cNvSpPr>
            <a:spLocks/>
          </p:cNvSpPr>
          <p:nvPr/>
        </p:nvSpPr>
        <p:spPr bwMode="auto">
          <a:xfrm>
            <a:off x="485776"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lIns="91427" tIns="45714" rIns="91427" bIns="45714"/>
          <a:lstStyle/>
          <a:p>
            <a:pPr>
              <a:defRPr/>
            </a:pPr>
            <a:endParaRPr lang="de-DE"/>
          </a:p>
        </p:txBody>
      </p:sp>
      <p:sp>
        <p:nvSpPr>
          <p:cNvPr id="5" name="Rechtwinkliges Dreieck 4"/>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lIns="91427" tIns="45714" rIns="91427" bIns="45714" anchor="ctr"/>
          <a:lstStyle/>
          <a:p>
            <a:pPr algn="ctr">
              <a:defRPr/>
            </a:pPr>
            <a:endParaRPr lang="en-US"/>
          </a:p>
        </p:txBody>
      </p:sp>
      <p:cxnSp>
        <p:nvCxnSpPr>
          <p:cNvPr id="7" name="Gerade Verbindung 6"/>
          <p:cNvCxnSpPr/>
          <p:nvPr/>
        </p:nvCxnSpPr>
        <p:spPr>
          <a:xfrm>
            <a:off x="-9237" y="5787743"/>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6" name="Titel 5"/>
          <p:cNvSpPr>
            <a:spLocks noGrp="1"/>
          </p:cNvSpPr>
          <p:nvPr>
            <p:ph type="title"/>
          </p:nvPr>
        </p:nvSpPr>
        <p:spPr/>
        <p:txBody>
          <a:bodyPr rtlCol="0"/>
          <a:lstStyle/>
          <a:p>
            <a:r>
              <a:rPr lang="de-DE"/>
              <a:t>Titelmasterformat durch Klicken bearbeiten</a:t>
            </a:r>
            <a:endParaRPr lang="en-US"/>
          </a:p>
        </p:txBody>
      </p:sp>
      <p:sp>
        <p:nvSpPr>
          <p:cNvPr id="8" name="Datumsplatzhalter 2"/>
          <p:cNvSpPr>
            <a:spLocks noGrp="1"/>
          </p:cNvSpPr>
          <p:nvPr>
            <p:ph type="dt" sz="half" idx="10"/>
          </p:nvPr>
        </p:nvSpPr>
        <p:spPr/>
        <p:txBody>
          <a:bodyPr/>
          <a:lstStyle>
            <a:lvl1pPr>
              <a:defRPr/>
            </a:lvl1pPr>
            <a:extLst/>
          </a:lstStyle>
          <a:p>
            <a:pPr>
              <a:defRPr/>
            </a:pPr>
            <a:endParaRPr lang="de-DE"/>
          </a:p>
        </p:txBody>
      </p:sp>
      <p:sp>
        <p:nvSpPr>
          <p:cNvPr id="9" name="Fußzeilenplatzhalter 3"/>
          <p:cNvSpPr>
            <a:spLocks noGrp="1"/>
          </p:cNvSpPr>
          <p:nvPr>
            <p:ph type="ftr" sz="quarter" idx="11"/>
          </p:nvPr>
        </p:nvSpPr>
        <p:spPr/>
        <p:txBody>
          <a:bodyPr/>
          <a:lstStyle>
            <a:lvl1pPr>
              <a:defRPr/>
            </a:lvl1pPr>
            <a:extLst/>
          </a:lstStyle>
          <a:p>
            <a:pPr>
              <a:defRPr/>
            </a:pPr>
            <a:endParaRPr lang="de-DE"/>
          </a:p>
        </p:txBody>
      </p:sp>
      <p:sp>
        <p:nvSpPr>
          <p:cNvPr id="10" name="Foliennummernplatzhalter 4"/>
          <p:cNvSpPr>
            <a:spLocks noGrp="1"/>
          </p:cNvSpPr>
          <p:nvPr>
            <p:ph type="sldNum" sz="quarter" idx="12"/>
          </p:nvPr>
        </p:nvSpPr>
        <p:spPr/>
        <p:txBody>
          <a:bodyPr/>
          <a:lstStyle>
            <a:lvl1pPr>
              <a:defRPr/>
            </a:lvl1pPr>
            <a:extLst/>
          </a:lstStyle>
          <a:p>
            <a:pPr>
              <a:defRPr/>
            </a:pPr>
            <a:fld id="{D4B6E5EF-FFC1-4330-8462-A8C0C88BDE60}" type="slidenum">
              <a:rPr lang="de-DE"/>
              <a:pPr>
                <a:defRPr/>
              </a:pPr>
              <a:t>‹Nr.›</a:t>
            </a:fld>
            <a:endParaRPr lang="de-DE"/>
          </a:p>
        </p:txBody>
      </p:sp>
    </p:spTree>
    <p:extLst>
      <p:ext uri="{BB962C8B-B14F-4D97-AF65-F5344CB8AC3E}">
        <p14:creationId xmlns:p14="http://schemas.microsoft.com/office/powerpoint/2010/main" val="3351383901"/>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Inhalt mit Überschrift">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de-DE"/>
              <a:t>Titelmasterformat durch Klicken bearbeiten</a:t>
            </a:r>
            <a:endParaRPr lang="en-US"/>
          </a:p>
        </p:txBody>
      </p:sp>
      <p:sp>
        <p:nvSpPr>
          <p:cNvPr id="3" name="Textplatzhalter 2"/>
          <p:cNvSpPr>
            <a:spLocks noGrp="1"/>
          </p:cNvSpPr>
          <p:nvPr>
            <p:ph type="body" idx="2"/>
          </p:nvPr>
        </p:nvSpPr>
        <p:spPr>
          <a:xfrm>
            <a:off x="4419600" y="5355107"/>
            <a:ext cx="3974592" cy="914399"/>
          </a:xfrm>
        </p:spPr>
        <p:txBody>
          <a:bodyPr/>
          <a:lstStyle>
            <a:lvl1pPr marL="0" indent="0" algn="r">
              <a:buNone/>
              <a:defRPr sz="1700"/>
            </a:lvl1pPr>
            <a:lvl2pPr>
              <a:buNone/>
              <a:defRPr sz="1200"/>
            </a:lvl2pPr>
            <a:lvl3pPr>
              <a:buNone/>
              <a:defRPr sz="1000"/>
            </a:lvl3pPr>
            <a:lvl4pPr>
              <a:buNone/>
              <a:defRPr sz="1000"/>
            </a:lvl4pPr>
            <a:lvl5pPr>
              <a:buNone/>
              <a:defRPr sz="1000"/>
            </a:lvl5pPr>
            <a:extLst/>
          </a:lstStyle>
          <a:p>
            <a:pPr lvl="0"/>
            <a:r>
              <a:rPr lang="de-DE"/>
              <a:t>Textmasterformate durch Klicken bearbeiten</a:t>
            </a:r>
          </a:p>
        </p:txBody>
      </p:sp>
      <p:sp>
        <p:nvSpPr>
          <p:cNvPr id="4" name="Inhaltsplatzhalter 3"/>
          <p:cNvSpPr>
            <a:spLocks noGrp="1"/>
          </p:cNvSpPr>
          <p:nvPr>
            <p:ph sz="half" idx="1"/>
          </p:nvPr>
        </p:nvSpPr>
        <p:spPr>
          <a:xfrm>
            <a:off x="914400" y="274321"/>
            <a:ext cx="7479792" cy="4572000"/>
          </a:xfrm>
        </p:spPr>
        <p:txBody>
          <a:bodyPr/>
          <a:lstStyle>
            <a:lvl1pPr>
              <a:defRPr sz="3200"/>
            </a:lvl1pPr>
            <a:lvl2pPr>
              <a:defRPr sz="2800"/>
            </a:lvl2pPr>
            <a:lvl3pPr>
              <a:defRPr sz="2300"/>
            </a:lvl3pPr>
            <a:lvl4pPr>
              <a:defRPr sz="2100"/>
            </a:lvl4pPr>
            <a:lvl5pPr>
              <a:defRPr sz="2100"/>
            </a:lvl5pPr>
            <a:extLs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p:cNvSpPr>
            <a:spLocks noGrp="1"/>
          </p:cNvSpPr>
          <p:nvPr>
            <p:ph type="dt" sz="half" idx="10"/>
          </p:nvPr>
        </p:nvSpPr>
        <p:spPr/>
        <p:txBody>
          <a:bodyPr/>
          <a:lstStyle>
            <a:lvl1pPr>
              <a:defRPr/>
            </a:lvl1pPr>
            <a:extLst/>
          </a:lstStyle>
          <a:p>
            <a:pPr>
              <a:defRPr/>
            </a:pPr>
            <a:endParaRPr lang="de-DE"/>
          </a:p>
        </p:txBody>
      </p:sp>
      <p:sp>
        <p:nvSpPr>
          <p:cNvPr id="6" name="Fußzeilenplatzhalter 5"/>
          <p:cNvSpPr>
            <a:spLocks noGrp="1"/>
          </p:cNvSpPr>
          <p:nvPr>
            <p:ph type="ftr" sz="quarter" idx="11"/>
          </p:nvPr>
        </p:nvSpPr>
        <p:spPr/>
        <p:txBody>
          <a:bodyPr/>
          <a:lstStyle>
            <a:lvl1pPr>
              <a:defRPr/>
            </a:lvl1pPr>
            <a:extLst/>
          </a:lstStyle>
          <a:p>
            <a:pPr>
              <a:defRPr/>
            </a:pPr>
            <a:endParaRPr lang="de-DE"/>
          </a:p>
        </p:txBody>
      </p:sp>
      <p:sp>
        <p:nvSpPr>
          <p:cNvPr id="7" name="Foliennummernplatzhalter 6"/>
          <p:cNvSpPr>
            <a:spLocks noGrp="1"/>
          </p:cNvSpPr>
          <p:nvPr>
            <p:ph type="sldNum" sz="quarter" idx="12"/>
          </p:nvPr>
        </p:nvSpPr>
        <p:spPr/>
        <p:txBody>
          <a:bodyPr/>
          <a:lstStyle>
            <a:lvl1pPr>
              <a:defRPr/>
            </a:lvl1pPr>
            <a:extLst/>
          </a:lstStyle>
          <a:p>
            <a:pPr>
              <a:defRPr/>
            </a:pPr>
            <a:fld id="{34D66E01-2749-4DC3-8F2B-FEB95510916B}" type="slidenum">
              <a:rPr lang="de-DE"/>
              <a:pPr>
                <a:defRPr/>
              </a:pPr>
              <a:t>‹Nr.›</a:t>
            </a:fld>
            <a:endParaRPr lang="de-DE"/>
          </a:p>
        </p:txBody>
      </p:sp>
    </p:spTree>
    <p:extLst>
      <p:ext uri="{BB962C8B-B14F-4D97-AF65-F5344CB8AC3E}">
        <p14:creationId xmlns:p14="http://schemas.microsoft.com/office/powerpoint/2010/main" val="881789932"/>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5" name="Freihandform 4"/>
          <p:cNvSpPr>
            <a:spLocks/>
          </p:cNvSpPr>
          <p:nvPr/>
        </p:nvSpPr>
        <p:spPr bwMode="auto">
          <a:xfrm>
            <a:off x="500065"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lIns="91427" tIns="45714" rIns="91427" bIns="45714"/>
          <a:lstStyle/>
          <a:p>
            <a:pPr>
              <a:defRPr/>
            </a:pPr>
            <a:endParaRPr lang="en-US">
              <a:cs typeface="+mn-cs"/>
            </a:endParaRPr>
          </a:p>
        </p:txBody>
      </p:sp>
      <p:sp>
        <p:nvSpPr>
          <p:cNvPr id="6" name="Freihandform 5"/>
          <p:cNvSpPr>
            <a:spLocks/>
          </p:cNvSpPr>
          <p:nvPr/>
        </p:nvSpPr>
        <p:spPr bwMode="auto">
          <a:xfrm>
            <a:off x="485776"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lIns="91427" tIns="45714" rIns="91427" bIns="45714"/>
          <a:lstStyle/>
          <a:p>
            <a:pPr>
              <a:defRPr/>
            </a:pPr>
            <a:endParaRPr lang="de-DE"/>
          </a:p>
        </p:txBody>
      </p:sp>
      <p:sp>
        <p:nvSpPr>
          <p:cNvPr id="7" name="Rechtwinkliges Dreieck 6"/>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lIns="91427" tIns="45714" rIns="91427" bIns="45714" anchor="ctr"/>
          <a:lstStyle/>
          <a:p>
            <a:pPr algn="ctr">
              <a:defRPr/>
            </a:pPr>
            <a:endParaRPr lang="en-US"/>
          </a:p>
        </p:txBody>
      </p:sp>
      <p:cxnSp>
        <p:nvCxnSpPr>
          <p:cNvPr id="8" name="Gerade Verbindung 7"/>
          <p:cNvCxnSpPr/>
          <p:nvPr/>
        </p:nvCxnSpPr>
        <p:spPr>
          <a:xfrm>
            <a:off x="-9237" y="5787743"/>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ingekerbter Richtungspfeil 8"/>
          <p:cNvSpPr/>
          <p:nvPr/>
        </p:nvSpPr>
        <p:spPr>
          <a:xfrm>
            <a:off x="8664577"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91427" tIns="45714" rIns="91427" bIns="45714" anchor="ctr"/>
          <a:lstStyle/>
          <a:p>
            <a:pPr>
              <a:defRPr/>
            </a:pPr>
            <a:endParaRPr lang="en-US"/>
          </a:p>
        </p:txBody>
      </p:sp>
      <p:sp>
        <p:nvSpPr>
          <p:cNvPr id="10" name="Eingekerbter Richtungspfeil 9"/>
          <p:cNvSpPr/>
          <p:nvPr/>
        </p:nvSpPr>
        <p:spPr>
          <a:xfrm>
            <a:off x="8477252"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91427" tIns="45714" rIns="91427" bIns="45714" anchor="ctr"/>
          <a:lstStyle/>
          <a:p>
            <a:pPr>
              <a:defRPr/>
            </a:pPr>
            <a:endParaRPr lang="en-US"/>
          </a:p>
        </p:txBody>
      </p:sp>
      <p:sp>
        <p:nvSpPr>
          <p:cNvPr id="4" name="Textplatzhalter 3"/>
          <p:cNvSpPr>
            <a:spLocks noGrp="1"/>
          </p:cNvSpPr>
          <p:nvPr>
            <p:ph type="body" sz="half" idx="2"/>
          </p:nvPr>
        </p:nvSpPr>
        <p:spPr>
          <a:xfrm>
            <a:off x="1141235" y="5443403"/>
            <a:ext cx="7162799" cy="648232"/>
          </a:xfrm>
          <a:noFill/>
        </p:spPr>
        <p:txBody>
          <a:bodyPr tIns="0"/>
          <a:lstStyle>
            <a:lvl1pPr marL="0" marR="18286" indent="0" algn="r">
              <a:buNone/>
              <a:defRPr sz="1400"/>
            </a:lvl1pPr>
            <a:lvl2pPr>
              <a:defRPr sz="1200"/>
            </a:lvl2pPr>
            <a:lvl3pPr>
              <a:defRPr sz="1000"/>
            </a:lvl3pPr>
            <a:lvl4pPr>
              <a:defRPr sz="1000"/>
            </a:lvl4pPr>
            <a:lvl5pPr>
              <a:defRPr sz="1000"/>
            </a:lvl5pPr>
            <a:extLst/>
          </a:lstStyle>
          <a:p>
            <a:pPr lvl="0"/>
            <a:r>
              <a:rPr lang="de-DE"/>
              <a:t>Textmasterformate durch Klicken bearbeiten</a:t>
            </a:r>
          </a:p>
        </p:txBody>
      </p:sp>
      <p:sp>
        <p:nvSpPr>
          <p:cNvPr id="3" name="Bildplatzhalter 2"/>
          <p:cNvSpPr>
            <a:spLocks noGrp="1"/>
          </p:cNvSpPr>
          <p:nvPr>
            <p:ph type="pic" idx="1"/>
          </p:nvPr>
        </p:nvSpPr>
        <p:spPr>
          <a:xfrm>
            <a:off x="228601"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de-DE" noProof="0"/>
              <a:t>Bild durch Klicken auf Symbol hinzufügen</a:t>
            </a:r>
            <a:endParaRPr lang="en-US" noProof="0" dirty="0"/>
          </a:p>
        </p:txBody>
      </p:sp>
      <p:sp>
        <p:nvSpPr>
          <p:cNvPr id="2" name="Titel 1"/>
          <p:cNvSpPr>
            <a:spLocks noGrp="1"/>
          </p:cNvSpPr>
          <p:nvPr>
            <p:ph type="title"/>
          </p:nvPr>
        </p:nvSpPr>
        <p:spPr>
          <a:xfrm>
            <a:off x="228602" y="4865122"/>
            <a:ext cx="807543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de-DE"/>
              <a:t>Titelmasterformat durch Klicken bearbeiten</a:t>
            </a:r>
            <a:endParaRPr lang="en-US"/>
          </a:p>
        </p:txBody>
      </p:sp>
      <p:sp>
        <p:nvSpPr>
          <p:cNvPr id="11" name="Datumsplatzhalter 4"/>
          <p:cNvSpPr>
            <a:spLocks noGrp="1"/>
          </p:cNvSpPr>
          <p:nvPr>
            <p:ph type="dt" sz="half" idx="10"/>
          </p:nvPr>
        </p:nvSpPr>
        <p:spPr/>
        <p:txBody>
          <a:bodyPr/>
          <a:lstStyle>
            <a:lvl1pPr>
              <a:defRPr>
                <a:solidFill>
                  <a:schemeClr val="tx1"/>
                </a:solidFill>
              </a:defRPr>
            </a:lvl1pPr>
            <a:extLst/>
          </a:lstStyle>
          <a:p>
            <a:pPr>
              <a:defRPr/>
            </a:pPr>
            <a:endParaRPr lang="de-DE"/>
          </a:p>
        </p:txBody>
      </p:sp>
      <p:sp>
        <p:nvSpPr>
          <p:cNvPr id="12" name="Fußzeilenplatzhalter 5"/>
          <p:cNvSpPr>
            <a:spLocks noGrp="1"/>
          </p:cNvSpPr>
          <p:nvPr>
            <p:ph type="ftr" sz="quarter" idx="11"/>
          </p:nvPr>
        </p:nvSpPr>
        <p:spPr/>
        <p:txBody>
          <a:bodyPr/>
          <a:lstStyle>
            <a:lvl1pPr>
              <a:defRPr>
                <a:solidFill>
                  <a:schemeClr val="tx1"/>
                </a:solidFill>
              </a:defRPr>
            </a:lvl1pPr>
            <a:extLst/>
          </a:lstStyle>
          <a:p>
            <a:pPr>
              <a:defRPr/>
            </a:pPr>
            <a:endParaRPr lang="de-DE"/>
          </a:p>
        </p:txBody>
      </p:sp>
      <p:sp>
        <p:nvSpPr>
          <p:cNvPr id="13" name="Foliennummernplatzhalter 6"/>
          <p:cNvSpPr>
            <a:spLocks noGrp="1"/>
          </p:cNvSpPr>
          <p:nvPr>
            <p:ph type="sldNum" sz="quarter" idx="12"/>
          </p:nvPr>
        </p:nvSpPr>
        <p:spPr/>
        <p:txBody>
          <a:bodyPr/>
          <a:lstStyle>
            <a:lvl1pPr>
              <a:defRPr>
                <a:solidFill>
                  <a:schemeClr val="tx1"/>
                </a:solidFill>
              </a:defRPr>
            </a:lvl1pPr>
            <a:extLst/>
          </a:lstStyle>
          <a:p>
            <a:pPr>
              <a:defRPr/>
            </a:pPr>
            <a:fld id="{49C0BFA6-8AF0-4F12-8936-7C7CAB1E1AE6}" type="slidenum">
              <a:rPr lang="de-DE"/>
              <a:pPr>
                <a:defRPr/>
              </a:pPr>
              <a:t>‹Nr.›</a:t>
            </a:fld>
            <a:endParaRPr lang="de-DE"/>
          </a:p>
        </p:txBody>
      </p:sp>
    </p:spTree>
    <p:extLst>
      <p:ext uri="{BB962C8B-B14F-4D97-AF65-F5344CB8AC3E}">
        <p14:creationId xmlns:p14="http://schemas.microsoft.com/office/powerpoint/2010/main" val="3228897144"/>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2" y="0"/>
            <a:ext cx="7242175" cy="1981200"/>
            <a:chOff x="0" y="0"/>
            <a:chExt cx="4562" cy="1248"/>
          </a:xfrm>
        </p:grpSpPr>
        <p:sp>
          <p:nvSpPr>
            <p:cNvPr id="66563"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de-DE"/>
            </a:p>
          </p:txBody>
        </p:sp>
        <p:sp>
          <p:nvSpPr>
            <p:cNvPr id="1033" name="Freeform 4"/>
            <p:cNvSpPr>
              <a:spLocks/>
            </p:cNvSpPr>
            <p:nvPr/>
          </p:nvSpPr>
          <p:spPr bwMode="hidden">
            <a:xfrm>
              <a:off x="0" y="0"/>
              <a:ext cx="4562" cy="1199"/>
            </a:xfrm>
            <a:custGeom>
              <a:avLst/>
              <a:gdLst>
                <a:gd name="T0" fmla="*/ 4560 w 4562"/>
                <a:gd name="T1" fmla="*/ 932 h 1199"/>
                <a:gd name="T2" fmla="*/ 0 w 4562"/>
                <a:gd name="T3" fmla="*/ 1199 h 1199"/>
                <a:gd name="T4" fmla="*/ 0 w 4562"/>
                <a:gd name="T5" fmla="*/ 0 h 1199"/>
                <a:gd name="T6" fmla="*/ 4562 w 4562"/>
                <a:gd name="T7" fmla="*/ 0 h 1199"/>
                <a:gd name="T8" fmla="*/ 4560 w 4562"/>
                <a:gd name="T9" fmla="*/ 932 h 1199"/>
                <a:gd name="T10" fmla="*/ 4560 w 4562"/>
                <a:gd name="T11" fmla="*/ 932 h 119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62" h="1199">
                  <a:moveTo>
                    <a:pt x="4560" y="932"/>
                  </a:moveTo>
                  <a:lnTo>
                    <a:pt x="0" y="1199"/>
                  </a:lnTo>
                  <a:lnTo>
                    <a:pt x="0" y="0"/>
                  </a:lnTo>
                  <a:lnTo>
                    <a:pt x="4562" y="0"/>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de-DE"/>
            </a:p>
          </p:txBody>
        </p:sp>
      </p:grpSp>
      <p:sp>
        <p:nvSpPr>
          <p:cNvPr id="66565"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27" tIns="45714" rIns="91427" bIns="45714" numCol="1" anchor="ctr" anchorCtr="0" compatLnSpc="1">
            <a:prstTxWarp prst="textNoShape">
              <a:avLst/>
            </a:prstTxWarp>
          </a:bodyPr>
          <a:lstStyle/>
          <a:p>
            <a:pPr lvl="0"/>
            <a:r>
              <a:rPr lang="de-DE"/>
              <a:t>Titelmasterformat durch Klicken bearbeiten</a:t>
            </a:r>
          </a:p>
        </p:txBody>
      </p:sp>
      <p:sp>
        <p:nvSpPr>
          <p:cNvPr id="66566"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66567"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27" tIns="45714" rIns="91427" bIns="45714" numCol="1" anchor="b" anchorCtr="0" compatLnSpc="1">
            <a:prstTxWarp prst="textNoShape">
              <a:avLst/>
            </a:prstTxWarp>
          </a:bodyPr>
          <a:lstStyle>
            <a:lvl1pPr>
              <a:defRPr sz="1200">
                <a:effectLst>
                  <a:outerShdw blurRad="38100" dist="38100" dir="2700000" algn="tl">
                    <a:srgbClr val="000000"/>
                  </a:outerShdw>
                </a:effectLst>
                <a:latin typeface="+mn-lt"/>
              </a:defRPr>
            </a:lvl1pPr>
          </a:lstStyle>
          <a:p>
            <a:pPr>
              <a:defRPr/>
            </a:pPr>
            <a:fld id="{07629E66-819A-4BFB-BEE6-180FA8CBB4CE}" type="datetimeFigureOut">
              <a:rPr lang="de-DE"/>
              <a:pPr>
                <a:defRPr/>
              </a:pPr>
              <a:t>12.11.2021</a:t>
            </a:fld>
            <a:endParaRPr lang="de-DE"/>
          </a:p>
        </p:txBody>
      </p:sp>
      <p:sp>
        <p:nvSpPr>
          <p:cNvPr id="66568"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27" tIns="45714" rIns="91427" bIns="45714" numCol="1" anchor="b" anchorCtr="0" compatLnSpc="1">
            <a:prstTxWarp prst="textNoShape">
              <a:avLst/>
            </a:prstTxWarp>
          </a:bodyPr>
          <a:lstStyle>
            <a:lvl1pPr algn="ctr">
              <a:defRPr sz="1200">
                <a:effectLst>
                  <a:outerShdw blurRad="38100" dist="38100" dir="2700000" algn="tl">
                    <a:srgbClr val="000000"/>
                  </a:outerShdw>
                </a:effectLst>
                <a:latin typeface="+mn-lt"/>
              </a:defRPr>
            </a:lvl1pPr>
          </a:lstStyle>
          <a:p>
            <a:pPr>
              <a:defRPr/>
            </a:pPr>
            <a:endParaRPr lang="de-DE"/>
          </a:p>
        </p:txBody>
      </p:sp>
      <p:sp>
        <p:nvSpPr>
          <p:cNvPr id="66569"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27" tIns="45714" rIns="91427" bIns="45714" numCol="1" anchor="b" anchorCtr="0" compatLnSpc="1">
            <a:prstTxWarp prst="textNoShape">
              <a:avLst/>
            </a:prstTxWarp>
          </a:bodyPr>
          <a:lstStyle>
            <a:lvl1pPr algn="r">
              <a:defRPr sz="1200">
                <a:effectLst>
                  <a:outerShdw blurRad="38100" dist="38100" dir="2700000" algn="tl">
                    <a:srgbClr val="000000"/>
                  </a:outerShdw>
                </a:effectLst>
                <a:latin typeface="+mn-lt"/>
              </a:defRPr>
            </a:lvl1pPr>
          </a:lstStyle>
          <a:p>
            <a:pPr>
              <a:defRPr/>
            </a:pPr>
            <a:fld id="{42811E72-641A-422D-8CF4-AB0B29063169}" type="slidenum">
              <a:rPr lang="de-DE"/>
              <a:pPr>
                <a:defRPr/>
              </a:pPr>
              <a:t>‹Nr.›</a:t>
            </a:fld>
            <a:endParaRPr lang="de-DE"/>
          </a:p>
        </p:txBody>
      </p:sp>
    </p:spTree>
  </p:cSld>
  <p:clrMap bg1="dk2" tx1="lt1" bg2="dk1" tx2="lt2" accent1="accent1" accent2="accent2" accent3="accent3" accent4="accent4" accent5="accent5" accent6="accent6" hlink="hlink" folHlink="folHlink"/>
  <p:sldLayoutIdLst>
    <p:sldLayoutId id="2147484242" r:id="rId1"/>
    <p:sldLayoutId id="2147484232" r:id="rId2"/>
    <p:sldLayoutId id="2147484233" r:id="rId3"/>
    <p:sldLayoutId id="2147484234" r:id="rId4"/>
    <p:sldLayoutId id="2147484235" r:id="rId5"/>
    <p:sldLayoutId id="2147484236" r:id="rId6"/>
    <p:sldLayoutId id="2147484237" r:id="rId7"/>
    <p:sldLayoutId id="2147484238" r:id="rId8"/>
    <p:sldLayoutId id="2147484239" r:id="rId9"/>
    <p:sldLayoutId id="2147484240" r:id="rId10"/>
    <p:sldLayoutId id="2147484241"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139"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277"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417"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556"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p:bodyStyle>
    <p:otherStyle>
      <a:defPPr>
        <a:defRPr lang="de-DE"/>
      </a:defPPr>
      <a:lvl1pPr marL="0" algn="l" defTabSz="914277" rtl="0" eaLnBrk="1" latinLnBrk="0" hangingPunct="1">
        <a:defRPr sz="1800" kern="1200">
          <a:solidFill>
            <a:schemeClr val="tx1"/>
          </a:solidFill>
          <a:latin typeface="+mn-lt"/>
          <a:ea typeface="+mn-ea"/>
          <a:cs typeface="+mn-cs"/>
        </a:defRPr>
      </a:lvl1pPr>
      <a:lvl2pPr marL="457139" algn="l" defTabSz="914277" rtl="0" eaLnBrk="1" latinLnBrk="0" hangingPunct="1">
        <a:defRPr sz="1800" kern="1200">
          <a:solidFill>
            <a:schemeClr val="tx1"/>
          </a:solidFill>
          <a:latin typeface="+mn-lt"/>
          <a:ea typeface="+mn-ea"/>
          <a:cs typeface="+mn-cs"/>
        </a:defRPr>
      </a:lvl2pPr>
      <a:lvl3pPr marL="914277" algn="l" defTabSz="914277" rtl="0" eaLnBrk="1" latinLnBrk="0" hangingPunct="1">
        <a:defRPr sz="1800" kern="1200">
          <a:solidFill>
            <a:schemeClr val="tx1"/>
          </a:solidFill>
          <a:latin typeface="+mn-lt"/>
          <a:ea typeface="+mn-ea"/>
          <a:cs typeface="+mn-cs"/>
        </a:defRPr>
      </a:lvl3pPr>
      <a:lvl4pPr marL="1371417" algn="l" defTabSz="914277" rtl="0" eaLnBrk="1" latinLnBrk="0" hangingPunct="1">
        <a:defRPr sz="1800" kern="1200">
          <a:solidFill>
            <a:schemeClr val="tx1"/>
          </a:solidFill>
          <a:latin typeface="+mn-lt"/>
          <a:ea typeface="+mn-ea"/>
          <a:cs typeface="+mn-cs"/>
        </a:defRPr>
      </a:lvl4pPr>
      <a:lvl5pPr marL="1828556" algn="l" defTabSz="914277" rtl="0" eaLnBrk="1" latinLnBrk="0" hangingPunct="1">
        <a:defRPr sz="1800" kern="1200">
          <a:solidFill>
            <a:schemeClr val="tx1"/>
          </a:solidFill>
          <a:latin typeface="+mn-lt"/>
          <a:ea typeface="+mn-ea"/>
          <a:cs typeface="+mn-cs"/>
        </a:defRPr>
      </a:lvl5pPr>
      <a:lvl6pPr marL="2285695" algn="l" defTabSz="914277" rtl="0" eaLnBrk="1" latinLnBrk="0" hangingPunct="1">
        <a:defRPr sz="1800" kern="1200">
          <a:solidFill>
            <a:schemeClr val="tx1"/>
          </a:solidFill>
          <a:latin typeface="+mn-lt"/>
          <a:ea typeface="+mn-ea"/>
          <a:cs typeface="+mn-cs"/>
        </a:defRPr>
      </a:lvl6pPr>
      <a:lvl7pPr marL="2742833" algn="l" defTabSz="914277" rtl="0" eaLnBrk="1" latinLnBrk="0" hangingPunct="1">
        <a:defRPr sz="1800" kern="1200">
          <a:solidFill>
            <a:schemeClr val="tx1"/>
          </a:solidFill>
          <a:latin typeface="+mn-lt"/>
          <a:ea typeface="+mn-ea"/>
          <a:cs typeface="+mn-cs"/>
        </a:defRPr>
      </a:lvl7pPr>
      <a:lvl8pPr marL="3199973" algn="l" defTabSz="914277" rtl="0" eaLnBrk="1" latinLnBrk="0" hangingPunct="1">
        <a:defRPr sz="1800" kern="1200">
          <a:solidFill>
            <a:schemeClr val="tx1"/>
          </a:solidFill>
          <a:latin typeface="+mn-lt"/>
          <a:ea typeface="+mn-ea"/>
          <a:cs typeface="+mn-cs"/>
        </a:defRPr>
      </a:lvl8pPr>
      <a:lvl9pPr marL="3657112" algn="l" defTabSz="9142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Titelplatzhalter 8"/>
          <p:cNvSpPr>
            <a:spLocks noGrp="1"/>
          </p:cNvSpPr>
          <p:nvPr>
            <p:ph type="title"/>
          </p:nvPr>
        </p:nvSpPr>
        <p:spPr>
          <a:xfrm>
            <a:off x="457200" y="274638"/>
            <a:ext cx="8229600" cy="1143000"/>
          </a:xfrm>
          <a:prstGeom prst="rect">
            <a:avLst/>
          </a:prstGeom>
        </p:spPr>
        <p:txBody>
          <a:bodyPr vert="horz" lIns="91427" tIns="45714" rIns="91427" bIns="45714" anchor="ctr">
            <a:normAutofit/>
            <a:scene3d>
              <a:camera prst="orthographicFront"/>
              <a:lightRig rig="soft" dir="t"/>
            </a:scene3d>
            <a:sp3d prstMaterial="softEdge">
              <a:bevelT w="25400" h="25400"/>
            </a:sp3d>
          </a:bodyPr>
          <a:lstStyle/>
          <a:p>
            <a:r>
              <a:rPr lang="de-DE"/>
              <a:t>Titelmasterformat durch Klicken bearbeiten</a:t>
            </a:r>
            <a:endParaRPr lang="en-US"/>
          </a:p>
        </p:txBody>
      </p:sp>
      <p:sp>
        <p:nvSpPr>
          <p:cNvPr id="2051" name="Textplatzhalt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4" rIns="91427" bIns="45714"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23" name="Datumsplatzhalter 4"/>
          <p:cNvSpPr>
            <a:spLocks noGrp="1"/>
          </p:cNvSpPr>
          <p:nvPr>
            <p:ph type="dt" sz="half" idx="2"/>
          </p:nvPr>
        </p:nvSpPr>
        <p:spPr>
          <a:xfrm>
            <a:off x="6727825" y="6408742"/>
            <a:ext cx="1919288" cy="365125"/>
          </a:xfrm>
          <a:prstGeom prst="rect">
            <a:avLst/>
          </a:prstGeom>
        </p:spPr>
        <p:txBody>
          <a:bodyPr vert="horz" lIns="91427" tIns="45714" rIns="91427" bIns="45714" anchor="b"/>
          <a:lstStyle>
            <a:lvl1pPr>
              <a:defRPr sz="1000">
                <a:solidFill>
                  <a:schemeClr val="tx1"/>
                </a:solidFill>
                <a:cs typeface="+mn-cs"/>
              </a:defRPr>
            </a:lvl1pPr>
            <a:extLst/>
          </a:lstStyle>
          <a:p>
            <a:pPr>
              <a:defRPr/>
            </a:pPr>
            <a:endParaRPr lang="de-DE"/>
          </a:p>
        </p:txBody>
      </p:sp>
      <p:sp>
        <p:nvSpPr>
          <p:cNvPr id="24" name="Fußzeilenplatzhalter 5"/>
          <p:cNvSpPr>
            <a:spLocks noGrp="1"/>
          </p:cNvSpPr>
          <p:nvPr>
            <p:ph type="ftr" sz="quarter" idx="3"/>
          </p:nvPr>
        </p:nvSpPr>
        <p:spPr>
          <a:xfrm>
            <a:off x="4379913" y="6408742"/>
            <a:ext cx="2351087" cy="365125"/>
          </a:xfrm>
          <a:prstGeom prst="rect">
            <a:avLst/>
          </a:prstGeom>
        </p:spPr>
        <p:txBody>
          <a:bodyPr vert="horz" lIns="91427" tIns="45714" rIns="91427" bIns="45714" anchor="b"/>
          <a:lstStyle>
            <a:lvl1pPr algn="r">
              <a:defRPr sz="1000">
                <a:solidFill>
                  <a:schemeClr val="tx1"/>
                </a:solidFill>
                <a:cs typeface="+mn-cs"/>
              </a:defRPr>
            </a:lvl1pPr>
            <a:extLst/>
          </a:lstStyle>
          <a:p>
            <a:pPr>
              <a:defRPr/>
            </a:pPr>
            <a:endParaRPr lang="de-DE"/>
          </a:p>
        </p:txBody>
      </p:sp>
      <p:sp>
        <p:nvSpPr>
          <p:cNvPr id="25" name="Foliennummernplatzhalter 6"/>
          <p:cNvSpPr>
            <a:spLocks noGrp="1"/>
          </p:cNvSpPr>
          <p:nvPr>
            <p:ph type="sldNum" sz="quarter" idx="4"/>
          </p:nvPr>
        </p:nvSpPr>
        <p:spPr>
          <a:xfrm>
            <a:off x="8647113" y="6408742"/>
            <a:ext cx="366712" cy="365125"/>
          </a:xfrm>
          <a:prstGeom prst="rect">
            <a:avLst/>
          </a:prstGeom>
        </p:spPr>
        <p:txBody>
          <a:bodyPr vert="horz" lIns="91427" tIns="45714" rIns="91427" bIns="45714" anchor="b"/>
          <a:lstStyle>
            <a:lvl1pPr algn="r">
              <a:defRPr sz="1000">
                <a:solidFill>
                  <a:schemeClr val="tx1"/>
                </a:solidFill>
                <a:cs typeface="+mn-cs"/>
              </a:defRPr>
            </a:lvl1pPr>
            <a:extLst/>
          </a:lstStyle>
          <a:p>
            <a:pPr>
              <a:defRPr/>
            </a:pPr>
            <a:fld id="{EE76ED0B-DBCC-471D-B99E-0FD53A4532DF}" type="slidenum">
              <a:rPr lang="de-DE"/>
              <a:pPr>
                <a:defRPr/>
              </a:pPr>
              <a:t>‹Nr.›</a:t>
            </a:fld>
            <a:endParaRPr lang="de-DE"/>
          </a:p>
        </p:txBody>
      </p:sp>
    </p:spTree>
  </p:cSld>
  <p:clrMap bg1="dk1" tx1="lt1" bg2="dk2" tx2="lt2" accent1="accent1" accent2="accent2" accent3="accent3" accent4="accent4" accent5="accent5" accent6="accent6" hlink="hlink" folHlink="folHlink"/>
  <p:sldLayoutIdLst>
    <p:sldLayoutId id="2147484243" r:id="rId1"/>
    <p:sldLayoutId id="2147484244" r:id="rId2"/>
    <p:sldLayoutId id="2147484245" r:id="rId3"/>
    <p:sldLayoutId id="2147484246" r:id="rId4"/>
    <p:sldLayoutId id="2147484247" r:id="rId5"/>
    <p:sldLayoutId id="2147484248" r:id="rId6"/>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Arial" charset="0"/>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139" algn="l" rtl="0" fontAlgn="base">
        <a:spcBef>
          <a:spcPct val="0"/>
        </a:spcBef>
        <a:spcAft>
          <a:spcPct val="0"/>
        </a:spcAft>
        <a:defRPr sz="4100" b="1">
          <a:solidFill>
            <a:schemeClr val="tx2"/>
          </a:solidFill>
          <a:latin typeface="Lucida Sans Unicode" pitchFamily="34" charset="0"/>
        </a:defRPr>
      </a:lvl6pPr>
      <a:lvl7pPr marL="914277" algn="l" rtl="0" fontAlgn="base">
        <a:spcBef>
          <a:spcPct val="0"/>
        </a:spcBef>
        <a:spcAft>
          <a:spcPct val="0"/>
        </a:spcAft>
        <a:defRPr sz="4100" b="1">
          <a:solidFill>
            <a:schemeClr val="tx2"/>
          </a:solidFill>
          <a:latin typeface="Lucida Sans Unicode" pitchFamily="34" charset="0"/>
        </a:defRPr>
      </a:lvl7pPr>
      <a:lvl8pPr marL="1371417" algn="l" rtl="0" fontAlgn="base">
        <a:spcBef>
          <a:spcPct val="0"/>
        </a:spcBef>
        <a:spcAft>
          <a:spcPct val="0"/>
        </a:spcAft>
        <a:defRPr sz="4100" b="1">
          <a:solidFill>
            <a:schemeClr val="tx2"/>
          </a:solidFill>
          <a:latin typeface="Lucida Sans Unicode" pitchFamily="34" charset="0"/>
        </a:defRPr>
      </a:lvl8pPr>
      <a:lvl9pPr marL="1828556" algn="l" rtl="0" fontAlgn="base">
        <a:spcBef>
          <a:spcPct val="0"/>
        </a:spcBef>
        <a:spcAft>
          <a:spcPct val="0"/>
        </a:spcAft>
        <a:defRPr sz="4100" b="1">
          <a:solidFill>
            <a:schemeClr val="tx2"/>
          </a:solidFill>
          <a:latin typeface="Lucida Sans Unicode" pitchFamily="34" charset="0"/>
        </a:defRPr>
      </a:lvl9pPr>
      <a:extLst/>
    </p:titleStyle>
    <p:bodyStyle>
      <a:lvl1pPr marL="363538" indent="-254000" algn="l" rtl="0" eaLnBrk="0" fontAlgn="base" hangingPunct="0">
        <a:spcBef>
          <a:spcPts val="400"/>
        </a:spcBef>
        <a:spcAft>
          <a:spcPct val="0"/>
        </a:spcAft>
        <a:buClr>
          <a:schemeClr val="accent1"/>
        </a:buClr>
        <a:buSzPct val="68000"/>
        <a:buFont typeface="Wingdings 3" pitchFamily="18" charset="2"/>
        <a:buChar char=""/>
        <a:defRPr sz="2800" kern="1200">
          <a:solidFill>
            <a:schemeClr val="tx1"/>
          </a:solidFill>
          <a:latin typeface="Arial" charset="0"/>
          <a:ea typeface="+mn-ea"/>
          <a:cs typeface="+mn-cs"/>
        </a:defRPr>
      </a:lvl1pPr>
      <a:lvl2pPr marL="619125" indent="-227013"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Arial" charset="0"/>
          <a:ea typeface="+mn-ea"/>
          <a:cs typeface="+mn-cs"/>
        </a:defRPr>
      </a:lvl2pPr>
      <a:lvl3pPr marL="857250" indent="-227013"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Arial" charset="0"/>
          <a:ea typeface="+mn-ea"/>
          <a:cs typeface="+mn-cs"/>
        </a:defRPr>
      </a:lvl3pPr>
      <a:lvl4pPr marL="1141413" indent="-227013"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Arial" charset="0"/>
          <a:ea typeface="+mn-ea"/>
          <a:cs typeface="+mn-cs"/>
        </a:defRPr>
      </a:lvl4pPr>
      <a:lvl5pPr marL="1370013" indent="-227013"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Arial" charset="0"/>
          <a:ea typeface="+mn-ea"/>
          <a:cs typeface="+mn-cs"/>
        </a:defRPr>
      </a:lvl5pPr>
      <a:lvl6pPr marL="1599986" indent="-228570" algn="l" rtl="0" eaLnBrk="1" latinLnBrk="0" hangingPunct="1">
        <a:spcBef>
          <a:spcPts val="349"/>
        </a:spcBef>
        <a:buClr>
          <a:schemeClr val="accent3"/>
        </a:buClr>
        <a:buFont typeface="Wingdings 2"/>
        <a:buChar char=""/>
        <a:defRPr kumimoji="0" sz="1800" kern="1200">
          <a:solidFill>
            <a:schemeClr val="tx1"/>
          </a:solidFill>
          <a:latin typeface="+mn-lt"/>
          <a:ea typeface="+mn-ea"/>
          <a:cs typeface="+mn-cs"/>
        </a:defRPr>
      </a:lvl6pPr>
      <a:lvl7pPr marL="1828556" indent="-228570" algn="l" rtl="0" eaLnBrk="1" latinLnBrk="0" hangingPunct="1">
        <a:spcBef>
          <a:spcPts val="349"/>
        </a:spcBef>
        <a:buClr>
          <a:schemeClr val="accent3"/>
        </a:buClr>
        <a:buFont typeface="Wingdings 2"/>
        <a:buChar char=""/>
        <a:defRPr kumimoji="0" sz="1700" kern="1200">
          <a:solidFill>
            <a:schemeClr val="tx1"/>
          </a:solidFill>
          <a:latin typeface="+mn-lt"/>
          <a:ea typeface="+mn-ea"/>
          <a:cs typeface="+mn-cs"/>
        </a:defRPr>
      </a:lvl7pPr>
      <a:lvl8pPr marL="2057126" indent="-228570" algn="l" rtl="0" eaLnBrk="1" latinLnBrk="0" hangingPunct="1">
        <a:spcBef>
          <a:spcPts val="349"/>
        </a:spcBef>
        <a:buClr>
          <a:schemeClr val="accent3"/>
        </a:buClr>
        <a:buFont typeface="Wingdings 2"/>
        <a:buChar char=""/>
        <a:defRPr kumimoji="0" sz="1700" kern="1200">
          <a:solidFill>
            <a:schemeClr val="tx1"/>
          </a:solidFill>
          <a:latin typeface="+mn-lt"/>
          <a:ea typeface="+mn-ea"/>
          <a:cs typeface="+mn-cs"/>
        </a:defRPr>
      </a:lvl8pPr>
      <a:lvl9pPr marL="2285695" indent="-228570" algn="l" rtl="0" eaLnBrk="1" latinLnBrk="0" hangingPunct="1">
        <a:spcBef>
          <a:spcPts val="349"/>
        </a:spcBef>
        <a:buClr>
          <a:schemeClr val="accent3"/>
        </a:buClr>
        <a:buFont typeface="Wingdings 2"/>
        <a:buChar char=""/>
        <a:defRPr kumimoji="0" sz="1700" kern="1200" baseline="0">
          <a:solidFill>
            <a:schemeClr val="tx1"/>
          </a:solidFill>
          <a:latin typeface="+mn-lt"/>
          <a:ea typeface="+mn-ea"/>
          <a:cs typeface="+mn-cs"/>
        </a:defRPr>
      </a:lvl9pPr>
      <a:extLst/>
    </p:bodyStyle>
    <p:otherStyle>
      <a:defPPr>
        <a:defRPr lang="de-DE"/>
      </a:defPPr>
      <a:lvl1pPr marL="0" algn="l" defTabSz="914277" rtl="0" eaLnBrk="1" latinLnBrk="0" hangingPunct="1">
        <a:defRPr sz="1800" kern="1200">
          <a:solidFill>
            <a:schemeClr val="tx1"/>
          </a:solidFill>
          <a:latin typeface="+mn-lt"/>
          <a:ea typeface="+mn-ea"/>
          <a:cs typeface="+mn-cs"/>
        </a:defRPr>
      </a:lvl1pPr>
      <a:lvl2pPr marL="457139" algn="l" defTabSz="914277" rtl="0" eaLnBrk="1" latinLnBrk="0" hangingPunct="1">
        <a:defRPr sz="1800" kern="1200">
          <a:solidFill>
            <a:schemeClr val="tx1"/>
          </a:solidFill>
          <a:latin typeface="+mn-lt"/>
          <a:ea typeface="+mn-ea"/>
          <a:cs typeface="+mn-cs"/>
        </a:defRPr>
      </a:lvl2pPr>
      <a:lvl3pPr marL="914277" algn="l" defTabSz="914277" rtl="0" eaLnBrk="1" latinLnBrk="0" hangingPunct="1">
        <a:defRPr sz="1800" kern="1200">
          <a:solidFill>
            <a:schemeClr val="tx1"/>
          </a:solidFill>
          <a:latin typeface="+mn-lt"/>
          <a:ea typeface="+mn-ea"/>
          <a:cs typeface="+mn-cs"/>
        </a:defRPr>
      </a:lvl3pPr>
      <a:lvl4pPr marL="1371417" algn="l" defTabSz="914277" rtl="0" eaLnBrk="1" latinLnBrk="0" hangingPunct="1">
        <a:defRPr sz="1800" kern="1200">
          <a:solidFill>
            <a:schemeClr val="tx1"/>
          </a:solidFill>
          <a:latin typeface="+mn-lt"/>
          <a:ea typeface="+mn-ea"/>
          <a:cs typeface="+mn-cs"/>
        </a:defRPr>
      </a:lvl4pPr>
      <a:lvl5pPr marL="1828556" algn="l" defTabSz="914277" rtl="0" eaLnBrk="1" latinLnBrk="0" hangingPunct="1">
        <a:defRPr sz="1800" kern="1200">
          <a:solidFill>
            <a:schemeClr val="tx1"/>
          </a:solidFill>
          <a:latin typeface="+mn-lt"/>
          <a:ea typeface="+mn-ea"/>
          <a:cs typeface="+mn-cs"/>
        </a:defRPr>
      </a:lvl5pPr>
      <a:lvl6pPr marL="2285695" algn="l" defTabSz="914277" rtl="0" eaLnBrk="1" latinLnBrk="0" hangingPunct="1">
        <a:defRPr sz="1800" kern="1200">
          <a:solidFill>
            <a:schemeClr val="tx1"/>
          </a:solidFill>
          <a:latin typeface="+mn-lt"/>
          <a:ea typeface="+mn-ea"/>
          <a:cs typeface="+mn-cs"/>
        </a:defRPr>
      </a:lvl6pPr>
      <a:lvl7pPr marL="2742833" algn="l" defTabSz="914277" rtl="0" eaLnBrk="1" latinLnBrk="0" hangingPunct="1">
        <a:defRPr sz="1800" kern="1200">
          <a:solidFill>
            <a:schemeClr val="tx1"/>
          </a:solidFill>
          <a:latin typeface="+mn-lt"/>
          <a:ea typeface="+mn-ea"/>
          <a:cs typeface="+mn-cs"/>
        </a:defRPr>
      </a:lvl7pPr>
      <a:lvl8pPr marL="3199973" algn="l" defTabSz="914277" rtl="0" eaLnBrk="1" latinLnBrk="0" hangingPunct="1">
        <a:defRPr sz="1800" kern="1200">
          <a:solidFill>
            <a:schemeClr val="tx1"/>
          </a:solidFill>
          <a:latin typeface="+mn-lt"/>
          <a:ea typeface="+mn-ea"/>
          <a:cs typeface="+mn-cs"/>
        </a:defRPr>
      </a:lvl8pPr>
      <a:lvl9pPr marL="3657112" algn="l" defTabSz="9142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audio" Target="../media/media5.wav"/><Relationship Id="rId3" Type="http://schemas.microsoft.com/office/2007/relationships/media" Target="../media/media3.wav"/><Relationship Id="rId7" Type="http://schemas.microsoft.com/office/2007/relationships/media" Target="../media/media5.wav"/><Relationship Id="rId12" Type="http://schemas.openxmlformats.org/officeDocument/2006/relationships/image" Target="../media/image3.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audio" Target="../media/media4.wav"/><Relationship Id="rId11" Type="http://schemas.openxmlformats.org/officeDocument/2006/relationships/image" Target="../media/image4.png"/><Relationship Id="rId5" Type="http://schemas.microsoft.com/office/2007/relationships/media" Target="../media/media4.wav"/><Relationship Id="rId10" Type="http://schemas.openxmlformats.org/officeDocument/2006/relationships/notesSlide" Target="../notesSlides/notesSlide5.xml"/><Relationship Id="rId4" Type="http://schemas.openxmlformats.org/officeDocument/2006/relationships/audio" Target="../media/media3.wav"/><Relationship Id="rId9"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4.jpeg"/><Relationship Id="rId5" Type="http://schemas.openxmlformats.org/officeDocument/2006/relationships/image" Target="../media/image9.jpeg"/><Relationship Id="rId10" Type="http://schemas.openxmlformats.org/officeDocument/2006/relationships/image" Target="../media/image13.jpeg"/><Relationship Id="rId4" Type="http://schemas.openxmlformats.org/officeDocument/2006/relationships/image" Target="../media/image8.jpeg"/><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jpeg"/><Relationship Id="rId7"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22.jpeg"/><Relationship Id="rId5" Type="http://schemas.openxmlformats.org/officeDocument/2006/relationships/image" Target="../media/image17.jpeg"/><Relationship Id="rId10" Type="http://schemas.openxmlformats.org/officeDocument/2006/relationships/image" Target="../media/image21.jpeg"/><Relationship Id="rId4" Type="http://schemas.openxmlformats.org/officeDocument/2006/relationships/image" Target="../media/image16.jpeg"/><Relationship Id="rId9"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wav"/><Relationship Id="rId1" Type="http://schemas.microsoft.com/office/2007/relationships/media" Target="../media/media6.wav"/><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type="subTitle" idx="1"/>
          </p:nvPr>
        </p:nvSpPr>
        <p:spPr>
          <a:xfrm>
            <a:off x="3563940" y="5802313"/>
            <a:ext cx="5184775" cy="939800"/>
          </a:xfrm>
        </p:spPr>
        <p:txBody>
          <a:bodyPr lIns="45714" rIns="45714"/>
          <a:lstStyle/>
          <a:p>
            <a:pPr>
              <a:lnSpc>
                <a:spcPct val="115000"/>
              </a:lnSpc>
              <a:spcAft>
                <a:spcPts val="1000"/>
              </a:spcAft>
              <a:defRPr/>
            </a:pPr>
            <a:r>
              <a:rPr lang="de-DE" b="1" dirty="0">
                <a:solidFill>
                  <a:srgbClr val="90F32D"/>
                </a:solidFill>
                <a:latin typeface="Schoolbell" panose="02000000000000000000" pitchFamily="2" charset="0"/>
                <a:ea typeface="Schoolbell" panose="02000000000000000000" pitchFamily="2" charset="0"/>
                <a:cs typeface="ET  LA V3"/>
              </a:rPr>
              <a:t>Bald beginnt die Schulzeit!</a:t>
            </a:r>
            <a:endParaRPr lang="de-DE" b="1" dirty="0">
              <a:solidFill>
                <a:srgbClr val="90F32D"/>
              </a:solidFill>
              <a:latin typeface="Schoolbell" panose="02000000000000000000" pitchFamily="2" charset="0"/>
              <a:ea typeface="Schoolbell" panose="02000000000000000000" pitchFamily="2" charset="0"/>
              <a:cs typeface="Times New Roman"/>
            </a:endParaRPr>
          </a:p>
        </p:txBody>
      </p:sp>
      <p:sp>
        <p:nvSpPr>
          <p:cNvPr id="3" name="Titel 2"/>
          <p:cNvSpPr>
            <a:spLocks noGrp="1"/>
          </p:cNvSpPr>
          <p:nvPr>
            <p:ph type="ctrTitle" sz="quarter"/>
          </p:nvPr>
        </p:nvSpPr>
        <p:spPr>
          <a:xfrm>
            <a:off x="539552" y="832519"/>
            <a:ext cx="8064896" cy="868289"/>
          </a:xfrm>
        </p:spPr>
        <p:txBody>
          <a:bodyPr/>
          <a:lstStyle/>
          <a:p>
            <a:pPr lvl="0"/>
            <a:r>
              <a:rPr lang="de-DE" sz="4400" b="1" dirty="0">
                <a:solidFill>
                  <a:srgbClr val="00B0F0"/>
                </a:solidFill>
                <a:effectLst>
                  <a:outerShdw blurRad="38100" dist="38100" dir="2700000" algn="tl">
                    <a:srgbClr val="000000">
                      <a:alpha val="43137"/>
                    </a:srgbClr>
                  </a:outerShdw>
                </a:effectLst>
                <a:latin typeface="Arial" panose="020B0604020202020204" pitchFamily="34" charset="0"/>
                <a:ea typeface="Verdana" panose="020B0604030504040204" pitchFamily="34" charset="0"/>
                <a:cs typeface="Arial" panose="020B0604020202020204" pitchFamily="34" charset="0"/>
              </a:rPr>
              <a:t>Infoabend Schulanfang 2022</a:t>
            </a:r>
          </a:p>
        </p:txBody>
      </p:sp>
      <p:pic>
        <p:nvPicPr>
          <p:cNvPr id="2" name="Picture 2" descr="D:\Rektorat\Pictures\Logo\briefkopf_gsf_nur_logo_t20150616.png"/>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92080" y="2716833"/>
            <a:ext cx="2800399" cy="2800399"/>
          </a:xfrm>
          <a:prstGeom prst="rect">
            <a:avLst/>
          </a:prstGeom>
          <a:noFill/>
          <a:extLst>
            <a:ext uri="{909E8E84-426E-40DD-AFC4-6F175D3DCCD1}">
              <a14:hiddenFill xmlns:a14="http://schemas.microsoft.com/office/drawing/2010/main">
                <a:solidFill>
                  <a:srgbClr val="FFFFFF"/>
                </a:solidFill>
              </a14:hiddenFill>
            </a:ext>
          </a:extLst>
        </p:spPr>
      </p:pic>
      <p:sp>
        <p:nvSpPr>
          <p:cNvPr id="4" name="Bogen 3"/>
          <p:cNvSpPr/>
          <p:nvPr/>
        </p:nvSpPr>
        <p:spPr>
          <a:xfrm rot="20990725">
            <a:off x="82648" y="1337816"/>
            <a:ext cx="4035908" cy="1296144"/>
          </a:xfrm>
          <a:prstGeom prst="arc">
            <a:avLst>
              <a:gd name="adj1" fmla="val 15902566"/>
              <a:gd name="adj2" fmla="val 20658087"/>
            </a:avLst>
          </a:prstGeom>
          <a:noFill/>
          <a:ln w="38100">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pic>
        <p:nvPicPr>
          <p:cNvPr id="6" name="Sound aufgezeichne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5576" y="5949280"/>
            <a:ext cx="360000" cy="360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4027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6"/>
                </p:tgtEl>
              </p:cMediaNode>
            </p:audio>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Schulleiter</a:t>
            </a:r>
          </a:p>
          <a:p>
            <a:pPr marL="0" indent="0" eaLnBrk="1" hangingPunct="1">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Mathias Greb</a:t>
            </a:r>
          </a:p>
          <a:p>
            <a:pPr marL="342854" indent="-342854" eaLnBrk="1" hangingPunct="1">
              <a:defRPr/>
            </a:pPr>
            <a:endPar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0" indent="0" eaLnBrk="1" hangingPunct="1">
              <a:buNone/>
              <a:defRPr/>
            </a:pPr>
            <a:endPar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Kooperationslehrerin</a:t>
            </a:r>
          </a:p>
          <a:p>
            <a:pPr marL="0" indent="0" eaLnBrk="1" hangingPunct="1">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Andrea Micol</a:t>
            </a:r>
          </a:p>
          <a:p>
            <a:pPr marL="342854" indent="-342854" eaLnBrk="1" hangingPunct="1">
              <a:defRPr/>
            </a:pPr>
            <a:endParaRPr lang="de-DE" dirty="0"/>
          </a:p>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Vorstellung</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2" name="Grafi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51537" y="2209619"/>
            <a:ext cx="2600226" cy="1734838"/>
          </a:xfrm>
          <a:prstGeom prst="rect">
            <a:avLst/>
          </a:prstGeom>
        </p:spPr>
      </p:pic>
      <p:pic>
        <p:nvPicPr>
          <p:cNvPr id="3" name="Grafik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8064" y="4430104"/>
            <a:ext cx="2600767" cy="17352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Kooperation Schule/Kindergarten</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Grundschule Feldrennach</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Schulfähigkeit</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Termine </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Tipps</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Weitere Informationen / Fragen</a:t>
            </a:r>
          </a:p>
          <a:p>
            <a:pPr marL="342854" indent="-342854" eaLnBrk="1" hangingPunct="1">
              <a:defRPr/>
            </a:pPr>
            <a:endParaRPr lang="de-DE" dirty="0"/>
          </a:p>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Inhalt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167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Kooperationslehrerin Frau Micol</a:t>
            </a:r>
          </a:p>
          <a:p>
            <a:pPr marL="342854" indent="-342854" eaLnBrk="1" hangingPunct="1">
              <a:defRPr/>
            </a:pPr>
            <a:r>
              <a:rPr lang="de-DE" sz="2000" dirty="0" err="1">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Septempber</a:t>
            </a: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2021: Einverständnis / Kennenlernen </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Okt.: Beobachtungsrunde</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Nov./Dez.: Aktivitäten in KiTa mit Koop-Lehrerin</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Jan/Feb.: Aktivitäten in der Schule / Schulhausbesuche </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Entwicklungsgespräche KiTa (auf Wunsch mit Koop-Lehrerin)</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März: Schulanmeldung</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März/April: Aktivität in der Schule</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Mai/Juni: Förderung einzelner Kinder</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ggf. Juni/Juli: Unterrichtsbesuche in Kl. 1/2, Sport- Spielfest</a:t>
            </a:r>
          </a:p>
          <a:p>
            <a:pPr marL="342854" indent="-342854" eaLnBrk="1" hangingPunct="1">
              <a:defRPr/>
            </a:pPr>
            <a:r>
              <a:rPr lang="de-DE" sz="2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September 2022: Schulanfang</a:t>
            </a:r>
            <a:endParaRPr lang="de-DE" sz="2800"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Kooperation KiTa/GS</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05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6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26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26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26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26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26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26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spcBef>
                <a:spcPts val="60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Schulanfang</a:t>
            </a:r>
          </a:p>
          <a:p>
            <a:pPr marL="0" indent="0" eaLnBrk="1" hangingPunct="1">
              <a:spcBef>
                <a:spcPts val="600"/>
              </a:spcBef>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Auf den Anfang kommt es an</a:t>
            </a:r>
          </a:p>
          <a:p>
            <a:pPr marL="342854" indent="-342854" eaLnBrk="1" hangingPunct="1">
              <a:spcBef>
                <a:spcPts val="60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Lern- und Lebensort Schule</a:t>
            </a:r>
          </a:p>
          <a:p>
            <a:pPr marL="0" indent="0" eaLnBrk="1" hangingPunct="1">
              <a:spcBef>
                <a:spcPts val="600"/>
              </a:spcBef>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Sicherheit durch Struktur und Bezugsperson</a:t>
            </a:r>
          </a:p>
          <a:p>
            <a:pPr marL="342854" indent="-342854" eaLnBrk="1" hangingPunct="1">
              <a:spcBef>
                <a:spcPts val="60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Lernen ist anstrengend...</a:t>
            </a:r>
          </a:p>
          <a:p>
            <a:pPr marL="0" indent="0" eaLnBrk="1" hangingPunct="1">
              <a:spcBef>
                <a:spcPts val="600"/>
              </a:spcBef>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und Erfolg ist schön</a:t>
            </a:r>
          </a:p>
          <a:p>
            <a:pPr marL="342854" indent="-342854" eaLnBrk="1" hangingPunct="1">
              <a:spcBef>
                <a:spcPts val="60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Gemeinsamer Erziehungs- und Bildungsauftrag</a:t>
            </a:r>
            <a:endParaRPr lang="de-DE" dirty="0"/>
          </a:p>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GSF – Schule beginnt</a:t>
            </a:r>
          </a:p>
        </p:txBody>
      </p:sp>
      <p:pic>
        <p:nvPicPr>
          <p:cNvPr id="5" name="Picture 2" descr="D:\Rektorat\Pictures\Logo\briefkopf_gsf_nur_logo_t20150616.png"/>
          <p:cNvPicPr>
            <a:picLocks noChangeAspect="1" noChangeArrowheads="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2" name="Sound aufgezeichne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089206" y="2365343"/>
            <a:ext cx="360000" cy="360000"/>
          </a:xfrm>
          <a:prstGeom prst="rect">
            <a:avLst/>
          </a:prstGeom>
        </p:spPr>
      </p:pic>
      <p:pic>
        <p:nvPicPr>
          <p:cNvPr id="3" name="Sound aufgezeichnet">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8089206" y="3645024"/>
            <a:ext cx="360000" cy="360000"/>
          </a:xfrm>
          <a:prstGeom prst="rect">
            <a:avLst/>
          </a:prstGeom>
        </p:spPr>
      </p:pic>
      <p:pic>
        <p:nvPicPr>
          <p:cNvPr id="6" name="Sound aufgezeichnet">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2"/>
          <a:stretch>
            <a:fillRect/>
          </a:stretch>
        </p:blipFill>
        <p:spPr>
          <a:xfrm>
            <a:off x="8089206" y="4869160"/>
            <a:ext cx="360000" cy="360000"/>
          </a:xfrm>
          <a:prstGeom prst="rect">
            <a:avLst/>
          </a:prstGeom>
        </p:spPr>
      </p:pic>
      <p:pic>
        <p:nvPicPr>
          <p:cNvPr id="7" name="Sound aufgezeichnet">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2"/>
          <a:stretch>
            <a:fillRect/>
          </a:stretch>
        </p:blipFill>
        <p:spPr>
          <a:xfrm>
            <a:off x="8089206" y="5877272"/>
            <a:ext cx="360000" cy="360000"/>
          </a:xfrm>
          <a:prstGeom prst="rect">
            <a:avLst/>
          </a:prstGeom>
        </p:spPr>
      </p:pic>
    </p:spTree>
    <p:extLst>
      <p:ext uri="{BB962C8B-B14F-4D97-AF65-F5344CB8AC3E}">
        <p14:creationId xmlns:p14="http://schemas.microsoft.com/office/powerpoint/2010/main" val="3179425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6">
                                            <p:txEl>
                                              <p:pRg st="1" end="1"/>
                                            </p:txEl>
                                          </p:spTgt>
                                        </p:tgtEl>
                                        <p:attrNameLst>
                                          <p:attrName>style.visibility</p:attrName>
                                        </p:attrNameLst>
                                      </p:cBhvr>
                                      <p:to>
                                        <p:strVal val="visible"/>
                                      </p:to>
                                    </p:set>
                                  </p:childTnLst>
                                </p:cTn>
                              </p:par>
                              <p:par>
                                <p:cTn id="9" presetID="1" presetClass="mediacall" presetSubtype="0" fill="hold" nodeType="withEffect">
                                  <p:stCondLst>
                                    <p:cond delay="0"/>
                                  </p:stCondLst>
                                  <p:childTnLst>
                                    <p:cmd type="call" cmd="playFrom(0.0)">
                                      <p:cBhvr>
                                        <p:cTn id="10" dur="50760" fill="hold"/>
                                        <p:tgtEl>
                                          <p:spTgt spid="2"/>
                                        </p:tgtEl>
                                      </p:cBhvr>
                                    </p:cmd>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6">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266">
                                            <p:txEl>
                                              <p:pRg st="3" end="3"/>
                                            </p:txEl>
                                          </p:spTgt>
                                        </p:tgtEl>
                                        <p:attrNameLst>
                                          <p:attrName>style.visibility</p:attrName>
                                        </p:attrNameLst>
                                      </p:cBhvr>
                                      <p:to>
                                        <p:strVal val="visible"/>
                                      </p:to>
                                    </p:set>
                                  </p:childTnLst>
                                </p:cTn>
                              </p:par>
                              <p:par>
                                <p:cTn id="17" presetID="1" presetClass="mediacall" presetSubtype="0" fill="hold" nodeType="withEffect">
                                  <p:stCondLst>
                                    <p:cond delay="0"/>
                                  </p:stCondLst>
                                  <p:childTnLst>
                                    <p:cmd type="call" cmd="playFrom(0.0)">
                                      <p:cBhvr>
                                        <p:cTn id="18" dur="90084" fill="hold"/>
                                        <p:tgtEl>
                                          <p:spTgt spid="3"/>
                                        </p:tgtEl>
                                      </p:cBhvr>
                                    </p:cmd>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66">
                                            <p:txEl>
                                              <p:pRg st="4" end="4"/>
                                            </p:txEl>
                                          </p:spTgt>
                                        </p:tgtEl>
                                        <p:attrNameLst>
                                          <p:attrName>style.visibility</p:attrName>
                                        </p:attrNameLst>
                                      </p:cBhvr>
                                      <p:to>
                                        <p:strVal val="visible"/>
                                      </p:to>
                                    </p:set>
                                  </p:childTnLst>
                                </p:cTn>
                              </p:par>
                              <p:par>
                                <p:cTn id="23" presetID="1" presetClass="mediacall" presetSubtype="0" fill="hold" nodeType="withEffect">
                                  <p:stCondLst>
                                    <p:cond delay="0"/>
                                  </p:stCondLst>
                                  <p:childTnLst>
                                    <p:cmd type="call" cmd="playFrom(0.0)">
                                      <p:cBhvr>
                                        <p:cTn id="24" dur="57038" fill="hold"/>
                                        <p:tgtEl>
                                          <p:spTgt spid="6"/>
                                        </p:tgtEl>
                                      </p:cBhvr>
                                    </p:cmd>
                                  </p:childTnLst>
                                </p:cTn>
                              </p:par>
                              <p:par>
                                <p:cTn id="25" presetID="1" presetClass="entr" presetSubtype="0" fill="hold" nodeType="withEffect">
                                  <p:stCondLst>
                                    <p:cond delay="0"/>
                                  </p:stCondLst>
                                  <p:childTnLst>
                                    <p:set>
                                      <p:cBhvr>
                                        <p:cTn id="26" dur="1" fill="hold">
                                          <p:stCondLst>
                                            <p:cond delay="0"/>
                                          </p:stCondLst>
                                        </p:cTn>
                                        <p:tgtEl>
                                          <p:spTgt spid="1126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266">
                                            <p:txEl>
                                              <p:pRg st="6" end="6"/>
                                            </p:txEl>
                                          </p:spTgt>
                                        </p:tgtEl>
                                        <p:attrNameLst>
                                          <p:attrName>style.visibility</p:attrName>
                                        </p:attrNameLst>
                                      </p:cBhvr>
                                      <p:to>
                                        <p:strVal val="visible"/>
                                      </p:to>
                                    </p:set>
                                  </p:childTnLst>
                                </p:cTn>
                              </p:par>
                              <p:par>
                                <p:cTn id="31" presetID="1" presetClass="mediacall" presetSubtype="0" fill="hold" nodeType="withEffect">
                                  <p:stCondLst>
                                    <p:cond delay="0"/>
                                  </p:stCondLst>
                                  <p:childTnLst>
                                    <p:cmd type="call" cmd="playFrom(0.0)">
                                      <p:cBhvr>
                                        <p:cTn id="32" dur="11171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3" fill="hold" display="0">
                  <p:stCondLst>
                    <p:cond delay="indefinite"/>
                  </p:stCondLst>
                  <p:endCondLst>
                    <p:cond evt="onStopAudio" delay="0">
                      <p:tgtEl>
                        <p:sldTgt/>
                      </p:tgtEl>
                    </p:cond>
                  </p:endCondLst>
                </p:cTn>
                <p:tgtEl>
                  <p:spTgt spid="2"/>
                </p:tgtEl>
              </p:cMediaNode>
            </p:audio>
            <p:audio>
              <p:cMediaNode vol="80000">
                <p:cTn id="34" fill="hold" display="0">
                  <p:stCondLst>
                    <p:cond delay="indefinite"/>
                  </p:stCondLst>
                  <p:endCondLst>
                    <p:cond evt="onStopAudio" delay="0">
                      <p:tgtEl>
                        <p:sldTgt/>
                      </p:tgtEl>
                    </p:cond>
                  </p:endCondLst>
                </p:cTn>
                <p:tgtEl>
                  <p:spTgt spid="3"/>
                </p:tgtEl>
              </p:cMediaNode>
            </p:audio>
            <p:audio>
              <p:cMediaNode vol="80000">
                <p:cTn id="35" fill="hold" display="0">
                  <p:stCondLst>
                    <p:cond delay="indefinite"/>
                  </p:stCondLst>
                  <p:endCondLst>
                    <p:cond evt="onStopAudio" delay="0">
                      <p:tgtEl>
                        <p:sldTgt/>
                      </p:tgtEl>
                    </p:cond>
                  </p:endCondLst>
                </p:cTn>
                <p:tgtEl>
                  <p:spTgt spid="6"/>
                </p:tgtEl>
              </p:cMediaNode>
            </p:audio>
            <p:audio>
              <p:cMediaNode vol="80000">
                <p:cTn id="36"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8930" y="4066530"/>
            <a:ext cx="3672000" cy="2448000"/>
          </a:xfrm>
          <a:prstGeom prst="rect">
            <a:avLst/>
          </a:prstGeom>
          <a:ln>
            <a:noFill/>
          </a:ln>
          <a:effectLst>
            <a:softEdge rad="63500"/>
          </a:effectLst>
        </p:spPr>
      </p:pic>
      <p:pic>
        <p:nvPicPr>
          <p:cNvPr id="4" name="Grafi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6021" y="4071208"/>
            <a:ext cx="3671999" cy="2448000"/>
          </a:xfrm>
          <a:prstGeom prst="rect">
            <a:avLst/>
          </a:prstGeom>
          <a:ln>
            <a:noFill/>
          </a:ln>
          <a:effectLst>
            <a:softEdge rad="63500"/>
          </a:effectLst>
        </p:spPr>
      </p:pic>
      <p:pic>
        <p:nvPicPr>
          <p:cNvPr id="6" name="Grafik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88416" y="4063310"/>
            <a:ext cx="3672797" cy="2448000"/>
          </a:xfrm>
          <a:prstGeom prst="rect">
            <a:avLst/>
          </a:prstGeom>
          <a:ln>
            <a:noFill/>
          </a:ln>
          <a:effectLst>
            <a:softEdge rad="63500"/>
          </a:effectLst>
        </p:spPr>
      </p:pic>
      <p:pic>
        <p:nvPicPr>
          <p:cNvPr id="7" name="Grafik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90455" y="4067988"/>
            <a:ext cx="3671586" cy="2448000"/>
          </a:xfrm>
          <a:prstGeom prst="rect">
            <a:avLst/>
          </a:prstGeom>
          <a:ln>
            <a:noFill/>
          </a:ln>
          <a:effectLst>
            <a:softEdge rad="63500"/>
          </a:effectLst>
        </p:spPr>
      </p:pic>
      <p:pic>
        <p:nvPicPr>
          <p:cNvPr id="9" name="Grafik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13512" y="4091095"/>
            <a:ext cx="3672797" cy="2448000"/>
          </a:xfrm>
          <a:prstGeom prst="rect">
            <a:avLst/>
          </a:prstGeom>
          <a:effectLst>
            <a:softEdge rad="63500"/>
          </a:effectLst>
        </p:spPr>
      </p:pic>
      <p:pic>
        <p:nvPicPr>
          <p:cNvPr id="8" name="Grafik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90869" y="4072666"/>
            <a:ext cx="3672797" cy="2448000"/>
          </a:xfrm>
          <a:prstGeom prst="rect">
            <a:avLst/>
          </a:prstGeom>
          <a:ln>
            <a:noFill/>
          </a:ln>
          <a:effectLst>
            <a:softEdge rad="63500"/>
          </a:effectLst>
        </p:spPr>
      </p:pic>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Ankommen im Schulhof ab 7.30 Uhr.</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7.45 Uhr: 1. Stunde – Deutsch</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8.35 Uhr: 2. Stunde – Sport</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3. Stunde – Mathematik</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Vesperpause</a:t>
            </a:r>
          </a:p>
          <a:p>
            <a:pPr marL="342854" indent="-342854" eaLnBrk="1" hangingPunct="1">
              <a:defRPr/>
            </a:pPr>
            <a:r>
              <a:rPr lang="de-DE" dirty="0" err="1">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Hofpause</a:t>
            </a:r>
            <a:endPar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10.30 Uhr </a:t>
            </a: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sym typeface="Wingdings" panose="05000000000000000000" pitchFamily="2" charset="2"/>
              </a:rPr>
              <a:t></a:t>
            </a: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Ein Schultag in der GSF</a:t>
            </a:r>
          </a:p>
        </p:txBody>
      </p:sp>
      <p:pic>
        <p:nvPicPr>
          <p:cNvPr id="5" name="Picture 2" descr="D:\Rektorat\Pictures\Logo\briefkopf_gsf_nur_logo_t20150616.pn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Grafik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13512" y="4095496"/>
            <a:ext cx="3673344" cy="2448000"/>
          </a:xfrm>
          <a:prstGeom prst="rect">
            <a:avLst/>
          </a:prstGeom>
          <a:effectLst>
            <a:softEdge rad="63500"/>
          </a:effectLst>
        </p:spPr>
      </p:pic>
      <p:pic>
        <p:nvPicPr>
          <p:cNvPr id="11" name="Grafik 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313512" y="4091095"/>
            <a:ext cx="3673007" cy="2448000"/>
          </a:xfrm>
          <a:prstGeom prst="rect">
            <a:avLst/>
          </a:prstGeom>
          <a:effectLst>
            <a:softEdge rad="63500"/>
          </a:effectLst>
        </p:spPr>
      </p:pic>
    </p:spTree>
    <p:extLst>
      <p:ext uri="{BB962C8B-B14F-4D97-AF65-F5344CB8AC3E}">
        <p14:creationId xmlns:p14="http://schemas.microsoft.com/office/powerpoint/2010/main" val="3832119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xit" presetSubtype="0" fill="hold"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266">
                                            <p:txEl>
                                              <p:pRg st="2" end="2"/>
                                            </p:txEl>
                                          </p:spTgt>
                                        </p:tgtEl>
                                        <p:attrNameLst>
                                          <p:attrName>style.visibility</p:attrName>
                                        </p:attrNameLst>
                                      </p:cBhvr>
                                      <p:to>
                                        <p:strVal val="visible"/>
                                      </p:to>
                                    </p:set>
                                  </p:childTnLst>
                                </p:cTn>
                              </p:par>
                              <p:par>
                                <p:cTn id="29" presetID="1" presetClass="exit" presetSubtype="0" fill="hold" nodeType="withEffect">
                                  <p:stCondLst>
                                    <p:cond delay="0"/>
                                  </p:stCondLst>
                                  <p:childTnLst>
                                    <p:set>
                                      <p:cBhvr>
                                        <p:cTn id="30" dur="1" fill="hold">
                                          <p:stCondLst>
                                            <p:cond delay="0"/>
                                          </p:stCondLst>
                                        </p:cTn>
                                        <p:tgtEl>
                                          <p:spTgt spid="4"/>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1266">
                                            <p:txEl>
                                              <p:pRg st="3" end="3"/>
                                            </p:txEl>
                                          </p:spTgt>
                                        </p:tgtEl>
                                        <p:attrNameLst>
                                          <p:attrName>style.visibility</p:attrName>
                                        </p:attrNameLst>
                                      </p:cBhvr>
                                      <p:to>
                                        <p:strVal val="visible"/>
                                      </p:to>
                                    </p:set>
                                  </p:childTnLst>
                                </p:cTn>
                              </p:par>
                              <p:par>
                                <p:cTn id="37" presetID="1" presetClass="exit" presetSubtype="0" fill="hold" nodeType="withEffect">
                                  <p:stCondLst>
                                    <p:cond delay="0"/>
                                  </p:stCondLst>
                                  <p:childTnLst>
                                    <p:set>
                                      <p:cBhvr>
                                        <p:cTn id="38" dur="1" fill="hold">
                                          <p:stCondLst>
                                            <p:cond delay="0"/>
                                          </p:stCondLst>
                                        </p:cTn>
                                        <p:tgtEl>
                                          <p:spTgt spid="3"/>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par>
                                <p:cTn id="45" presetID="1" presetClass="exit" presetSubtype="0" fill="hold" nodeType="withEffect">
                                  <p:stCondLst>
                                    <p:cond delay="0"/>
                                  </p:stCondLst>
                                  <p:childTnLst>
                                    <p:set>
                                      <p:cBhvr>
                                        <p:cTn id="46" dur="1" fill="hold">
                                          <p:stCondLst>
                                            <p:cond delay="0"/>
                                          </p:stCondLst>
                                        </p:cTn>
                                        <p:tgtEl>
                                          <p:spTgt spid="11"/>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1266">
                                            <p:txEl>
                                              <p:pRg st="4" end="4"/>
                                            </p:txEl>
                                          </p:spTgt>
                                        </p:tgtEl>
                                        <p:attrNameLst>
                                          <p:attrName>style.visibility</p:attrName>
                                        </p:attrNameLst>
                                      </p:cBhvr>
                                      <p:to>
                                        <p:strVal val="visible"/>
                                      </p:to>
                                    </p:set>
                                  </p:childTnLst>
                                </p:cTn>
                              </p:par>
                              <p:par>
                                <p:cTn id="51" presetID="1" presetClass="exit" presetSubtype="0" fill="hold" nodeType="withEffect">
                                  <p:stCondLst>
                                    <p:cond delay="0"/>
                                  </p:stCondLst>
                                  <p:childTnLst>
                                    <p:set>
                                      <p:cBhvr>
                                        <p:cTn id="52" dur="1" fill="hold">
                                          <p:stCondLst>
                                            <p:cond delay="0"/>
                                          </p:stCondLst>
                                        </p:cTn>
                                        <p:tgtEl>
                                          <p:spTgt spid="10"/>
                                        </p:tgtEl>
                                        <p:attrNameLst>
                                          <p:attrName>style.visibility</p:attrName>
                                        </p:attrNameLst>
                                      </p:cBhvr>
                                      <p:to>
                                        <p:strVal val="hidden"/>
                                      </p:to>
                                    </p:set>
                                  </p:childTnLst>
                                </p:cTn>
                              </p:par>
                              <p:par>
                                <p:cTn id="53" presetID="1" presetClass="entr" presetSubtype="0" fill="hold" nodeType="withEffect">
                                  <p:stCondLst>
                                    <p:cond delay="0"/>
                                  </p:stCondLst>
                                  <p:childTnLst>
                                    <p:set>
                                      <p:cBhvr>
                                        <p:cTn id="54" dur="1" fill="hold">
                                          <p:stCondLst>
                                            <p:cond delay="0"/>
                                          </p:stCondLst>
                                        </p:cTn>
                                        <p:tgtEl>
                                          <p:spTgt spid="8"/>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1266">
                                            <p:txEl>
                                              <p:pRg st="5" end="5"/>
                                            </p:txEl>
                                          </p:spTgt>
                                        </p:tgtEl>
                                        <p:attrNameLst>
                                          <p:attrName>style.visibility</p:attrName>
                                        </p:attrNameLst>
                                      </p:cBhvr>
                                      <p:to>
                                        <p:strVal val="visible"/>
                                      </p:to>
                                    </p:set>
                                  </p:childTnLst>
                                </p:cTn>
                              </p:par>
                              <p:par>
                                <p:cTn id="59" presetID="1" presetClass="exit" presetSubtype="0" fill="hold" nodeType="withEffect">
                                  <p:stCondLst>
                                    <p:cond delay="0"/>
                                  </p:stCondLst>
                                  <p:childTnLst>
                                    <p:set>
                                      <p:cBhvr>
                                        <p:cTn id="60" dur="1" fill="hold">
                                          <p:stCondLst>
                                            <p:cond delay="0"/>
                                          </p:stCondLst>
                                        </p:cTn>
                                        <p:tgtEl>
                                          <p:spTgt spid="8"/>
                                        </p:tgtEl>
                                        <p:attrNameLst>
                                          <p:attrName>style.visibility</p:attrName>
                                        </p:attrNameLst>
                                      </p:cBhvr>
                                      <p:to>
                                        <p:strVal val="hidden"/>
                                      </p:to>
                                    </p:set>
                                  </p:childTnLst>
                                </p:cTn>
                              </p:par>
                              <p:par>
                                <p:cTn id="61" presetID="1" presetClass="entr" presetSubtype="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126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8556" y="4076166"/>
            <a:ext cx="3676378" cy="2444400"/>
          </a:xfrm>
          <a:prstGeom prst="rect">
            <a:avLst/>
          </a:prstGeom>
          <a:effectLst>
            <a:softEdge rad="63500"/>
          </a:effectLst>
        </p:spPr>
      </p:pic>
      <p:pic>
        <p:nvPicPr>
          <p:cNvPr id="6" name="Grafi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62934" y="4079439"/>
            <a:ext cx="3672000" cy="2448000"/>
          </a:xfrm>
          <a:prstGeom prst="rect">
            <a:avLst/>
          </a:prstGeom>
          <a:effectLst>
            <a:softEdge rad="63500"/>
          </a:effectLst>
        </p:spPr>
      </p:pic>
      <p:pic>
        <p:nvPicPr>
          <p:cNvPr id="7" name="Grafi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137" y="4072861"/>
            <a:ext cx="3672797" cy="2448000"/>
          </a:xfrm>
          <a:prstGeom prst="rect">
            <a:avLst/>
          </a:prstGeom>
          <a:effectLst>
            <a:softEdge rad="63500"/>
          </a:effectLst>
        </p:spPr>
      </p:pic>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4. Stunde Sachunterricht</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5. Stunde Musik</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12.00 Uhr: </a:t>
            </a:r>
            <a:r>
              <a:rPr lang="de-DE" dirty="0" err="1">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Hofpause</a:t>
            </a:r>
            <a:endPar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6. Stunde Religion</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13.00 Uhr: Heimweg</a:t>
            </a:r>
          </a:p>
          <a:p>
            <a:pPr marL="0" indent="0" eaLnBrk="1" hangingPunct="1">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Bus / Kernzeit / Hort</a:t>
            </a:r>
          </a:p>
          <a:p>
            <a:pPr marL="342854" indent="-342854" eaLnBrk="1" hangingPunct="1">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Hausaufgaben	</a:t>
            </a: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Ein Schultag in der GSF</a:t>
            </a:r>
          </a:p>
        </p:txBody>
      </p:sp>
      <p:pic>
        <p:nvPicPr>
          <p:cNvPr id="5" name="Picture 2" descr="D:\Rektorat\Pictures\Logo\briefkopf_gsf_nur_logo_t20150616.png"/>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3" name="Grafik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63375" y="4076755"/>
            <a:ext cx="3671559" cy="2448000"/>
          </a:xfrm>
          <a:prstGeom prst="rect">
            <a:avLst/>
          </a:prstGeom>
          <a:effectLst>
            <a:softEdge rad="63500"/>
          </a:effectLst>
        </p:spPr>
      </p:pic>
      <p:pic>
        <p:nvPicPr>
          <p:cNvPr id="9" name="Grafik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61927" y="4079439"/>
            <a:ext cx="3673007" cy="2448000"/>
          </a:xfrm>
          <a:prstGeom prst="rect">
            <a:avLst/>
          </a:prstGeom>
          <a:effectLst>
            <a:softEdge rad="63500"/>
          </a:effectLst>
        </p:spPr>
      </p:pic>
      <p:pic>
        <p:nvPicPr>
          <p:cNvPr id="10" name="Grafik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62137" y="4068378"/>
            <a:ext cx="3672797" cy="2448000"/>
          </a:xfrm>
          <a:prstGeom prst="rect">
            <a:avLst/>
          </a:prstGeom>
          <a:effectLst>
            <a:softEdge rad="63500"/>
          </a:effectLst>
        </p:spPr>
      </p:pic>
      <p:pic>
        <p:nvPicPr>
          <p:cNvPr id="11" name="Grafik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163524" y="4081827"/>
            <a:ext cx="3671410" cy="2448000"/>
          </a:xfrm>
          <a:prstGeom prst="rect">
            <a:avLst/>
          </a:prstGeom>
          <a:effectLst>
            <a:softEdge rad="63500"/>
          </a:effectLst>
        </p:spPr>
      </p:pic>
      <p:pic>
        <p:nvPicPr>
          <p:cNvPr id="2" name="Grafik 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158556" y="4063600"/>
            <a:ext cx="3671495" cy="2448000"/>
          </a:xfrm>
          <a:prstGeom prst="rect">
            <a:avLst/>
          </a:prstGeom>
          <a:effectLst>
            <a:softEdge rad="63500"/>
          </a:effectLst>
        </p:spPr>
      </p:pic>
    </p:spTree>
    <p:extLst>
      <p:ext uri="{BB962C8B-B14F-4D97-AF65-F5344CB8AC3E}">
        <p14:creationId xmlns:p14="http://schemas.microsoft.com/office/powerpoint/2010/main" val="477511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6">
                                            <p:txEl>
                                              <p:pRg st="1" end="1"/>
                                            </p:txEl>
                                          </p:spTgt>
                                        </p:tgtEl>
                                        <p:attrNameLst>
                                          <p:attrName>style.visibility</p:attrName>
                                        </p:attrNameLst>
                                      </p:cBhvr>
                                      <p:to>
                                        <p:strVal val="visible"/>
                                      </p:to>
                                    </p:set>
                                  </p:childTnLst>
                                </p:cTn>
                              </p:par>
                              <p:par>
                                <p:cTn id="19" presetID="1" presetClass="exit" presetSubtype="0" fill="hold" nodeType="withEffect">
                                  <p:stCondLst>
                                    <p:cond delay="0"/>
                                  </p:stCondLst>
                                  <p:childTnLst>
                                    <p:set>
                                      <p:cBhvr>
                                        <p:cTn id="20" dur="1" fill="hold">
                                          <p:stCondLst>
                                            <p:cond delay="0"/>
                                          </p:stCondLst>
                                        </p:cTn>
                                        <p:tgtEl>
                                          <p:spTgt spid="4"/>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3"/>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1266">
                                            <p:txEl>
                                              <p:pRg st="2" end="2"/>
                                            </p:txEl>
                                          </p:spTgt>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9"/>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266">
                                            <p:txEl>
                                              <p:pRg st="3" end="3"/>
                                            </p:txEl>
                                          </p:spTgt>
                                        </p:tgtEl>
                                        <p:attrNameLst>
                                          <p:attrName>style.visibility</p:attrName>
                                        </p:attrNameLst>
                                      </p:cBhvr>
                                      <p:to>
                                        <p:strVal val="visible"/>
                                      </p:to>
                                    </p:set>
                                  </p:childTnLst>
                                </p:cTn>
                              </p:par>
                              <p:par>
                                <p:cTn id="41" presetID="1" presetClass="exit" presetSubtype="0" fill="hold" nodeType="withEffect">
                                  <p:stCondLst>
                                    <p:cond delay="0"/>
                                  </p:stCondLst>
                                  <p:childTnLst>
                                    <p:set>
                                      <p:cBhvr>
                                        <p:cTn id="42" dur="1" fill="hold">
                                          <p:stCondLst>
                                            <p:cond delay="0"/>
                                          </p:stCondLst>
                                        </p:cTn>
                                        <p:tgtEl>
                                          <p:spTgt spid="7"/>
                                        </p:tgtEl>
                                        <p:attrNameLst>
                                          <p:attrName>style.visibility</p:attrName>
                                        </p:attrNameLst>
                                      </p:cBhvr>
                                      <p:to>
                                        <p:strVal val="hidden"/>
                                      </p:to>
                                    </p:set>
                                  </p:childTnLst>
                                </p:cTn>
                              </p:par>
                              <p:par>
                                <p:cTn id="43" presetID="1" presetClass="entr" presetSubtype="0"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1266">
                                            <p:txEl>
                                              <p:pRg st="4" end="4"/>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266">
                                            <p:txEl>
                                              <p:pRg st="5" end="5"/>
                                            </p:txEl>
                                          </p:spTgt>
                                        </p:tgtEl>
                                        <p:attrNameLst>
                                          <p:attrName>style.visibility</p:attrName>
                                        </p:attrNameLst>
                                      </p:cBhvr>
                                      <p:to>
                                        <p:strVal val="visible"/>
                                      </p:to>
                                    </p:set>
                                  </p:childTnLst>
                                </p:cTn>
                              </p:par>
                              <p:par>
                                <p:cTn id="53" presetID="1" presetClass="exit" presetSubtype="0" fill="hold" nodeType="withEffect">
                                  <p:stCondLst>
                                    <p:cond delay="0"/>
                                  </p:stCondLst>
                                  <p:childTnLst>
                                    <p:set>
                                      <p:cBhvr>
                                        <p:cTn id="54" dur="1" fill="hold">
                                          <p:stCondLst>
                                            <p:cond delay="0"/>
                                          </p:stCondLst>
                                        </p:cTn>
                                        <p:tgtEl>
                                          <p:spTgt spid="10"/>
                                        </p:tgtEl>
                                        <p:attrNameLst>
                                          <p:attrName>style.visibility</p:attrName>
                                        </p:attrNameLst>
                                      </p:cBhvr>
                                      <p:to>
                                        <p:strVal val="hidden"/>
                                      </p:to>
                                    </p:set>
                                  </p:childTnLst>
                                </p:cTn>
                              </p:par>
                              <p:par>
                                <p:cTn id="55" presetID="1" presetClass="entr" presetSubtype="0" fill="hold" nodeType="withEffect">
                                  <p:stCondLst>
                                    <p:cond delay="0"/>
                                  </p:stCondLst>
                                  <p:childTnLst>
                                    <p:set>
                                      <p:cBhvr>
                                        <p:cTn id="56" dur="1" fill="hold">
                                          <p:stCondLst>
                                            <p:cond delay="0"/>
                                          </p:stCondLst>
                                        </p:cTn>
                                        <p:tgtEl>
                                          <p:spTgt spid="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1266">
                                            <p:txEl>
                                              <p:pRg st="6" end="6"/>
                                            </p:txEl>
                                          </p:spTgt>
                                        </p:tgtEl>
                                        <p:attrNameLst>
                                          <p:attrName>style.visibility</p:attrName>
                                        </p:attrNameLst>
                                      </p:cBhvr>
                                      <p:to>
                                        <p:strVal val="visible"/>
                                      </p:to>
                                    </p:set>
                                  </p:childTnLst>
                                </p:cTn>
                              </p:par>
                              <p:par>
                                <p:cTn id="61" presetID="1" presetClass="exit" presetSubtype="0" fill="hold" nodeType="withEffect">
                                  <p:stCondLst>
                                    <p:cond delay="0"/>
                                  </p:stCondLst>
                                  <p:childTnLst>
                                    <p:set>
                                      <p:cBhvr>
                                        <p:cTn id="62" dur="1" fill="hold">
                                          <p:stCondLst>
                                            <p:cond delay="0"/>
                                          </p:stCondLst>
                                        </p:cTn>
                                        <p:tgtEl>
                                          <p:spTgt spid="2"/>
                                        </p:tgtEl>
                                        <p:attrNameLst>
                                          <p:attrName>style.visibility</p:attrName>
                                        </p:attrNameLst>
                                      </p:cBhvr>
                                      <p:to>
                                        <p:strVal val="hidden"/>
                                      </p:to>
                                    </p:set>
                                  </p:childTnLst>
                                </p:cTn>
                              </p:par>
                              <p:par>
                                <p:cTn id="63" presetID="1" presetClass="entr" presetSubtype="0"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spcBef>
                <a:spcPts val="0"/>
              </a:spcBef>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Betreuungsangebote in Feldrennach für die Schulkinder durch die Kernzeit, bzw. den Hort in der KiTa:</a:t>
            </a: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endPar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Betreuungsangebote</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Group 21"/>
          <p:cNvGraphicFramePr>
            <a:graphicFrameLocks/>
          </p:cNvGraphicFramePr>
          <p:nvPr>
            <p:extLst>
              <p:ext uri="{D42A27DB-BD31-4B8C-83A1-F6EECF244321}">
                <p14:modId xmlns:p14="http://schemas.microsoft.com/office/powerpoint/2010/main" val="742901244"/>
              </p:ext>
            </p:extLst>
          </p:nvPr>
        </p:nvGraphicFramePr>
        <p:xfrm>
          <a:off x="1187624" y="3501008"/>
          <a:ext cx="7776864" cy="3055172"/>
        </p:xfrm>
        <a:graphic>
          <a:graphicData uri="http://schemas.openxmlformats.org/drawingml/2006/table">
            <a:tbl>
              <a:tblPr/>
              <a:tblGrid>
                <a:gridCol w="2808312">
                  <a:extLst>
                    <a:ext uri="{9D8B030D-6E8A-4147-A177-3AD203B41FA5}">
                      <a16:colId xmlns:a16="http://schemas.microsoft.com/office/drawing/2014/main" val="20000"/>
                    </a:ext>
                  </a:extLst>
                </a:gridCol>
                <a:gridCol w="2376264">
                  <a:extLst>
                    <a:ext uri="{9D8B030D-6E8A-4147-A177-3AD203B41FA5}">
                      <a16:colId xmlns:a16="http://schemas.microsoft.com/office/drawing/2014/main" val="20001"/>
                    </a:ext>
                  </a:extLst>
                </a:gridCol>
                <a:gridCol w="2592288">
                  <a:extLst>
                    <a:ext uri="{9D8B030D-6E8A-4147-A177-3AD203B41FA5}">
                      <a16:colId xmlns:a16="http://schemas.microsoft.com/office/drawing/2014/main" val="20002"/>
                    </a:ext>
                  </a:extLst>
                </a:gridCol>
              </a:tblGrid>
              <a:tr h="642668">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txBody>
                  <a:tcPr marL="91462" marR="91462" marT="45702" marB="4570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32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Kernzeit</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32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Hort</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97492">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Vor der Schule</a:t>
                      </a:r>
                    </a:p>
                  </a:txBody>
                  <a:tcPr marL="91462" marR="91462" marT="45702" marB="4570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ab </a:t>
                      </a:r>
                      <a:r>
                        <a:rPr kumimoji="0" lang="de-DE" sz="2400" b="1" i="0" u="none" strike="noStrike" cap="none" normalizeH="0" baseline="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7.30 Uhr</a:t>
                      </a:r>
                      <a:endPar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ab 7.00 Uhr</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920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Nach der Schule</a:t>
                      </a:r>
                    </a:p>
                  </a:txBody>
                  <a:tcPr marL="91462" marR="91462" marT="45702" marB="4570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bis  13.30 Uhr</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bis 17.00 Uhr</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20080">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Anmeldung/Infos</a:t>
                      </a:r>
                    </a:p>
                  </a:txBody>
                  <a:tcPr marL="91462" marR="91462" marT="45702" marB="45702"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Gemeinde </a:t>
                      </a:r>
                      <a:r>
                        <a:rPr kumimoji="0" lang="de-DE" sz="2400" b="1" i="0" u="none" strike="noStrike" cap="none" normalizeH="0" baseline="0" dirty="0" err="1">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Straubenhardt</a:t>
                      </a:r>
                      <a:endPar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de-DE" sz="2400" b="1" i="0" u="none" strike="noStrike" cap="none" normalizeH="0" baseline="0" dirty="0">
                          <a:ln>
                            <a:noFill/>
                          </a:ln>
                          <a:solidFill>
                            <a:schemeClr val="tx1"/>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KiTa Abenteuerland</a:t>
                      </a:r>
                    </a:p>
                  </a:txBody>
                  <a:tcPr marL="91462" marR="91462" marT="45702" marB="45702"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63276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Stichtag 30. Juni</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bwMode="auto">
          <a:xfrm>
            <a:off x="979984" y="2357264"/>
            <a:ext cx="8007350" cy="4168080"/>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342854" indent="-342854" eaLnBrk="1" hangingPunct="1">
              <a:defRPr/>
            </a:pPr>
            <a:r>
              <a:rPr lang="de-DE" sz="28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Schulpflichtig sind:</a:t>
            </a:r>
          </a:p>
          <a:p>
            <a:pPr marL="742904" lvl="1" indent="-342854" eaLnBrk="1" hangingPunct="1">
              <a:defRPr/>
            </a:pPr>
            <a:r>
              <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Kinder, die vor dem 30.06.2016 geboren wurden.</a:t>
            </a:r>
          </a:p>
          <a:p>
            <a:pPr marL="342854" indent="-342854" eaLnBrk="1" hangingPunct="1">
              <a:defRPr/>
            </a:pPr>
            <a:r>
              <a:rPr lang="de-DE" sz="28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Kann-Kinder sind:</a:t>
            </a:r>
          </a:p>
          <a:p>
            <a:pPr marL="742904" lvl="1" indent="-342854" eaLnBrk="1" hangingPunct="1">
              <a:defRPr/>
            </a:pPr>
            <a:r>
              <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Kinder, die zwischen dem 01.07.2016 und dem 30.06.2017 geboren sind.</a:t>
            </a:r>
          </a:p>
          <a:p>
            <a:pPr marL="742904" lvl="1" indent="-342854" eaLnBrk="1" hangingPunct="1">
              <a:defRPr/>
            </a:pPr>
            <a:r>
              <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Die Eltern </a:t>
            </a:r>
            <a:r>
              <a:rPr lang="de-DE" sz="2400" u="sng"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können</a:t>
            </a:r>
            <a:r>
              <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die Kinder zur Schule anmelden.</a:t>
            </a:r>
          </a:p>
          <a:p>
            <a:pPr marL="342854" indent="-342854" eaLnBrk="1" hangingPunct="1">
              <a:defRPr/>
            </a:pPr>
            <a:r>
              <a:rPr lang="de-DE" sz="28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Über die endgültige Aufnahme entscheidet stets die Schulleitung (auch bei Anträgen auf Rückstellung).</a:t>
            </a:r>
          </a:p>
          <a:p>
            <a:pPr marL="400050" lvl="1" indent="0" eaLnBrk="1" hangingPunct="1">
              <a:buNone/>
              <a:defRPr/>
            </a:pPr>
            <a:endParaRPr lang="de-DE"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p:txBody>
      </p:sp>
    </p:spTree>
    <p:extLst>
      <p:ext uri="{BB962C8B-B14F-4D97-AF65-F5344CB8AC3E}">
        <p14:creationId xmlns:p14="http://schemas.microsoft.com/office/powerpoint/2010/main" val="118533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218195"/>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Schulfähigkeit</a:t>
            </a:r>
          </a:p>
        </p:txBody>
      </p:sp>
      <p:pic>
        <p:nvPicPr>
          <p:cNvPr id="5" name="Picture 2" descr="D:\Rektorat\Pictures\Logo\briefkopf_gsf_nur_logo_t20150616.pn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9" name="Textfeld 8"/>
          <p:cNvSpPr txBox="1"/>
          <p:nvPr/>
        </p:nvSpPr>
        <p:spPr>
          <a:xfrm>
            <a:off x="4644008" y="4400904"/>
            <a:ext cx="3600400" cy="2009061"/>
          </a:xfrm>
          <a:prstGeom prst="round2DiagRect">
            <a:avLst/>
          </a:prstGeom>
          <a:solidFill>
            <a:schemeClr val="bg1">
              <a:lumMod val="65000"/>
            </a:schemeClr>
          </a:solidFill>
        </p:spPr>
        <p:txBody>
          <a:bodyPr wrap="square" rtlCol="0">
            <a:spAutoFit/>
          </a:bodyPr>
          <a:lstStyle/>
          <a:p>
            <a:pPr algn="ctr"/>
            <a:endParaRPr lang="de-DE" sz="2800" b="1" dirty="0">
              <a:solidFill>
                <a:srgbClr val="90F32D"/>
              </a:solidFill>
            </a:endParaRPr>
          </a:p>
          <a:p>
            <a:pPr algn="ctr"/>
            <a:r>
              <a:rPr lang="de-DE" sz="2800" b="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volitional-motivationale Kompetenzen</a:t>
            </a:r>
          </a:p>
        </p:txBody>
      </p:sp>
      <p:sp>
        <p:nvSpPr>
          <p:cNvPr id="10" name="Textfeld 9"/>
          <p:cNvSpPr txBox="1"/>
          <p:nvPr/>
        </p:nvSpPr>
        <p:spPr>
          <a:xfrm>
            <a:off x="1043608" y="2420888"/>
            <a:ext cx="3600400" cy="2009061"/>
          </a:xfrm>
          <a:prstGeom prst="round2DiagRect">
            <a:avLst/>
          </a:prstGeom>
          <a:solidFill>
            <a:schemeClr val="bg1">
              <a:lumMod val="65000"/>
            </a:schemeClr>
          </a:solidFill>
        </p:spPr>
        <p:txBody>
          <a:bodyPr wrap="square" rtlCol="0">
            <a:spAutoFit/>
          </a:bodyPr>
          <a:lstStyle/>
          <a:p>
            <a:pPr algn="ctr"/>
            <a:r>
              <a:rPr lang="de-DE" sz="28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kognitive Kompetenzen</a:t>
            </a:r>
          </a:p>
          <a:p>
            <a:pPr algn="ctr"/>
            <a:endParaRPr lang="de-DE" sz="2800" b="1" dirty="0">
              <a:solidFill>
                <a:srgbClr val="FFFF00"/>
              </a:solidFill>
            </a:endParaRPr>
          </a:p>
          <a:p>
            <a:pPr algn="ctr"/>
            <a:endParaRPr lang="de-DE" sz="2800" b="1" dirty="0">
              <a:solidFill>
                <a:srgbClr val="FFFF00"/>
              </a:solidFill>
            </a:endParaRPr>
          </a:p>
        </p:txBody>
      </p:sp>
      <p:sp>
        <p:nvSpPr>
          <p:cNvPr id="13" name="Textfeld 12"/>
          <p:cNvSpPr txBox="1"/>
          <p:nvPr/>
        </p:nvSpPr>
        <p:spPr>
          <a:xfrm>
            <a:off x="1043608" y="4429761"/>
            <a:ext cx="3600400" cy="1980000"/>
          </a:xfrm>
          <a:prstGeom prst="round2DiagRect">
            <a:avLst>
              <a:gd name="adj1" fmla="val 0"/>
              <a:gd name="adj2" fmla="val 17593"/>
            </a:avLst>
          </a:prstGeom>
          <a:solidFill>
            <a:schemeClr val="bg1">
              <a:lumMod val="65000"/>
            </a:schemeClr>
          </a:solidFill>
        </p:spPr>
        <p:txBody>
          <a:bodyPr wrap="square" rtlCol="0">
            <a:spAutoFit/>
          </a:bodyPr>
          <a:lstStyle/>
          <a:p>
            <a:pPr algn="ctr"/>
            <a:endParaRPr lang="de-DE" sz="2800" b="1" dirty="0">
              <a:solidFill>
                <a:srgbClr val="90F32D"/>
              </a:solidFill>
            </a:endParaRPr>
          </a:p>
          <a:p>
            <a:pPr algn="ctr"/>
            <a:endParaRPr lang="de-DE" sz="2800" b="1" dirty="0">
              <a:solidFill>
                <a:srgbClr val="90F32D"/>
              </a:solidFill>
            </a:endParaRPr>
          </a:p>
          <a:p>
            <a:pPr algn="ctr"/>
            <a:r>
              <a:rPr lang="de-DE" sz="28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motorische Kompetenzen</a:t>
            </a:r>
          </a:p>
        </p:txBody>
      </p:sp>
      <p:sp>
        <p:nvSpPr>
          <p:cNvPr id="14" name="Textfeld 13"/>
          <p:cNvSpPr txBox="1"/>
          <p:nvPr/>
        </p:nvSpPr>
        <p:spPr>
          <a:xfrm>
            <a:off x="4644008" y="2418747"/>
            <a:ext cx="3600400" cy="2009061"/>
          </a:xfrm>
          <a:prstGeom prst="round2DiagRect">
            <a:avLst>
              <a:gd name="adj1" fmla="val 0"/>
              <a:gd name="adj2" fmla="val 17593"/>
            </a:avLst>
          </a:prstGeom>
          <a:solidFill>
            <a:schemeClr val="bg1">
              <a:lumMod val="65000"/>
            </a:schemeClr>
          </a:solidFill>
        </p:spPr>
        <p:txBody>
          <a:bodyPr wrap="square" rtlCol="0">
            <a:spAutoFit/>
          </a:bodyPr>
          <a:lstStyle/>
          <a:p>
            <a:pPr algn="ctr"/>
            <a:r>
              <a:rPr lang="de-DE" sz="2800" b="1" dirty="0">
                <a:solidFill>
                  <a:srgbClr val="90F32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sozial-emotionale Kompetenzen</a:t>
            </a:r>
          </a:p>
          <a:p>
            <a:pPr algn="ctr"/>
            <a:endParaRPr lang="de-DE" sz="2800" b="1" dirty="0">
              <a:solidFill>
                <a:srgbClr val="00B0F0"/>
              </a:solidFill>
            </a:endParaRPr>
          </a:p>
          <a:p>
            <a:pPr algn="ctr"/>
            <a:endParaRPr lang="de-DE" sz="2800" b="1" dirty="0">
              <a:solidFill>
                <a:srgbClr val="00B0F0"/>
              </a:solidFill>
            </a:endParaRPr>
          </a:p>
        </p:txBody>
      </p:sp>
      <p:sp>
        <p:nvSpPr>
          <p:cNvPr id="3" name="Textfeld 2"/>
          <p:cNvSpPr txBox="1"/>
          <p:nvPr/>
        </p:nvSpPr>
        <p:spPr>
          <a:xfrm>
            <a:off x="2843808" y="3806685"/>
            <a:ext cx="3600400" cy="1055608"/>
          </a:xfrm>
          <a:prstGeom prst="roundRect">
            <a:avLst/>
          </a:prstGeom>
          <a:solidFill>
            <a:schemeClr val="bg1">
              <a:lumMod val="65000"/>
            </a:schemeClr>
          </a:solidFill>
          <a:ln>
            <a:solidFill>
              <a:schemeClr val="bg1">
                <a:lumMod val="50000"/>
              </a:schemeClr>
            </a:solidFill>
          </a:ln>
        </p:spPr>
        <p:txBody>
          <a:bodyPr wrap="square" rtlCol="0">
            <a:spAutoFit/>
          </a:bodyPr>
          <a:lstStyle/>
          <a:p>
            <a:pPr algn="ctr"/>
            <a:r>
              <a:rPr lang="de-DE" sz="28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Kompetenzen</a:t>
            </a:r>
          </a:p>
          <a:p>
            <a:pPr algn="ctr"/>
            <a:r>
              <a:rPr lang="de-DE" sz="28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Schulfähigkeit</a:t>
            </a:r>
          </a:p>
        </p:txBody>
      </p:sp>
      <p:sp>
        <p:nvSpPr>
          <p:cNvPr id="2" name="Rechteck 1"/>
          <p:cNvSpPr/>
          <p:nvPr/>
        </p:nvSpPr>
        <p:spPr>
          <a:xfrm>
            <a:off x="323529" y="1881637"/>
            <a:ext cx="1512167" cy="369332"/>
          </a:xfrm>
          <a:prstGeom prst="rect">
            <a:avLst/>
          </a:prstGeom>
        </p:spPr>
        <p:txBody>
          <a:bodyPr wrap="square">
            <a:spAutoFit/>
          </a:bodyPr>
          <a:lstStyle/>
          <a:p>
            <a:pPr marL="0" indent="0" eaLnBrk="1" hangingPunct="1">
              <a:buNone/>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sym typeface="Wingdings" panose="05000000000000000000" pitchFamily="2" charset="2"/>
              </a:rPr>
              <a:t>Schulreife? </a:t>
            </a:r>
            <a:r>
              <a:rPr lang="de-DE" dirty="0">
                <a:solidFill>
                  <a:srgbClr val="90F32D"/>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sym typeface="Wingdings" panose="05000000000000000000" pitchFamily="2" charset="2"/>
              </a:rPr>
              <a:t></a:t>
            </a:r>
            <a:endParaRPr lang="de-DE" dirty="0">
              <a:solidFill>
                <a:srgbClr val="00B0F0"/>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p:txBody>
      </p:sp>
      <p:sp>
        <p:nvSpPr>
          <p:cNvPr id="11" name="Bogen 10"/>
          <p:cNvSpPr/>
          <p:nvPr/>
        </p:nvSpPr>
        <p:spPr>
          <a:xfrm rot="20990725">
            <a:off x="-653473" y="2081813"/>
            <a:ext cx="2409423" cy="1118705"/>
          </a:xfrm>
          <a:prstGeom prst="arc">
            <a:avLst>
              <a:gd name="adj1" fmla="val 15902566"/>
              <a:gd name="adj2" fmla="val 20201035"/>
            </a:avLst>
          </a:prstGeom>
          <a:noFill/>
          <a:ln w="38100">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2" name="Rechteck 11"/>
          <p:cNvSpPr/>
          <p:nvPr/>
        </p:nvSpPr>
        <p:spPr>
          <a:xfrm>
            <a:off x="1723652" y="1878177"/>
            <a:ext cx="7240835" cy="369332"/>
          </a:xfrm>
          <a:prstGeom prst="rect">
            <a:avLst/>
          </a:prstGeom>
        </p:spPr>
        <p:txBody>
          <a:bodyPr wrap="square">
            <a:spAutoFit/>
          </a:bodyPr>
          <a:lstStyle/>
          <a:p>
            <a:pPr marL="0" indent="0" eaLnBrk="1" hangingPunct="1">
              <a:buNone/>
              <a:defRPr/>
            </a:pPr>
            <a:r>
              <a:rPr lang="de-DE" dirty="0">
                <a:solidFill>
                  <a:srgbClr val="00B0F0"/>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Welche Fähigkeiten ermöglichen oder erleichtern meinem Kind den Schulstart?</a:t>
            </a:r>
          </a:p>
        </p:txBody>
      </p:sp>
      <p:pic>
        <p:nvPicPr>
          <p:cNvPr id="4" name="Sound aufgezeichne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08203" y="6104961"/>
            <a:ext cx="360000" cy="360000"/>
          </a:xfrm>
          <a:prstGeom prst="rect">
            <a:avLst/>
          </a:prstGeom>
        </p:spPr>
      </p:pic>
    </p:spTree>
    <p:extLst>
      <p:ext uri="{BB962C8B-B14F-4D97-AF65-F5344CB8AC3E}">
        <p14:creationId xmlns:p14="http://schemas.microsoft.com/office/powerpoint/2010/main" val="142195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mediacall" presetSubtype="0" fill="hold" nodeType="withEffect">
                                  <p:stCondLst>
                                    <p:cond delay="0"/>
                                  </p:stCondLst>
                                  <p:childTnLst>
                                    <p:cmd type="call" cmd="playFrom(0.0)">
                                      <p:cBhvr>
                                        <p:cTn id="8" dur="42917" fill="hold"/>
                                        <p:tgtEl>
                                          <p:spTgt spid="4"/>
                                        </p:tgtEl>
                                      </p:cBhvr>
                                    </p:cmd>
                                  </p:childTnLst>
                                </p:cTn>
                              </p:par>
                              <p:par>
                                <p:cTn id="9" presetID="22" presetClass="entr" presetSubtype="8" fill="hold" grpId="0" nodeType="withEffect">
                                  <p:stCondLst>
                                    <p:cond delay="600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par>
                                <p:cTn id="12" presetID="1" presetClass="entr" presetSubtype="0" fill="hold" grpId="0" nodeType="withEffect">
                                  <p:stCondLst>
                                    <p:cond delay="20000"/>
                                  </p:stCondLst>
                                  <p:childTnLst>
                                    <p:set>
                                      <p:cBhvr>
                                        <p:cTn id="13" dur="1" fill="hold">
                                          <p:stCondLst>
                                            <p:cond delay="0"/>
                                          </p:stCondLst>
                                        </p:cTn>
                                        <p:tgtEl>
                                          <p:spTgt spid="1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4" fill="hold" display="0">
                  <p:stCondLst>
                    <p:cond delay="indefinite"/>
                  </p:stCondLst>
                  <p:endCondLst>
                    <p:cond evt="onStopAudio" delay="0">
                      <p:tgtEl>
                        <p:sldTgt/>
                      </p:tgtEl>
                    </p:cond>
                  </p:endCondLst>
                </p:cTn>
                <p:tgtEl>
                  <p:spTgt spid="4"/>
                </p:tgtEl>
              </p:cMediaNode>
            </p:audio>
          </p:childTnLst>
        </p:cTn>
      </p:par>
    </p:tnLst>
    <p:bldLst>
      <p:bldP spid="9" grpId="0" animBg="1"/>
      <p:bldP spid="10" grpId="0" animBg="1"/>
      <p:bldP spid="13" grpId="0" animBg="1"/>
      <p:bldP spid="14" grpId="0" animBg="1"/>
      <p:bldP spid="3" grpId="0" animBg="1"/>
      <p:bldP spid="2" grpId="0"/>
      <p:bldP spid="11" grpId="0" animBg="1"/>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Schulfähigkeit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2" name="Grafi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51920" y="3645024"/>
            <a:ext cx="1757960" cy="996325"/>
          </a:xfrm>
          <a:prstGeom prst="rect">
            <a:avLst/>
          </a:prstGeom>
        </p:spPr>
      </p:pic>
      <p:sp>
        <p:nvSpPr>
          <p:cNvPr id="11" name="Rectangle 3"/>
          <p:cNvSpPr txBox="1">
            <a:spLocks noChangeArrowheads="1"/>
          </p:cNvSpPr>
          <p:nvPr/>
        </p:nvSpPr>
        <p:spPr bwMode="auto">
          <a:xfrm>
            <a:off x="4702300" y="1625863"/>
            <a:ext cx="4256434" cy="2534558"/>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171432" indent="-171432" defTabSz="914301" eaLnBrk="1" hangingPunct="1">
              <a:lnSpc>
                <a:spcPct val="90000"/>
              </a:lnSpc>
              <a:buFontTx/>
              <a:buChar char="-"/>
              <a:defRPr/>
            </a:pPr>
            <a:r>
              <a:rPr lang="de-DE" sz="1000" b="1" dirty="0"/>
              <a:t>Sozial- emotionale Kompetenzen</a:t>
            </a:r>
          </a:p>
          <a:p>
            <a:pPr marL="449263" lvl="1" indent="-187325" defTabSz="914301" eaLnBrk="1" hangingPunct="1">
              <a:lnSpc>
                <a:spcPct val="90000"/>
              </a:lnSpc>
              <a:buFontTx/>
              <a:buChar char="-"/>
              <a:defRPr/>
            </a:pPr>
            <a:r>
              <a:rPr lang="de-DE" sz="1000" dirty="0">
                <a:solidFill>
                  <a:schemeClr val="bg1">
                    <a:lumMod val="50000"/>
                  </a:schemeClr>
                </a:solidFill>
                <a:effectLst/>
              </a:rPr>
              <a:t>Selbstständigkeit – findet sich im Alltag altersgerecht alleine zurecht (z.B. alleine Anziehen)</a:t>
            </a:r>
          </a:p>
          <a:p>
            <a:pPr marL="449263" lvl="1" indent="-187325" defTabSz="914301" eaLnBrk="1" hangingPunct="1">
              <a:lnSpc>
                <a:spcPct val="90000"/>
              </a:lnSpc>
              <a:buFontTx/>
              <a:buChar char="-"/>
              <a:defRPr/>
            </a:pPr>
            <a:r>
              <a:rPr lang="de-DE" sz="1000" dirty="0">
                <a:solidFill>
                  <a:schemeClr val="bg1">
                    <a:lumMod val="50000"/>
                  </a:schemeClr>
                </a:solidFill>
                <a:effectLst/>
              </a:rPr>
              <a:t>Gesundes Selbstvertrauen – traut sich angemessene Aufgabe zu</a:t>
            </a:r>
          </a:p>
          <a:p>
            <a:pPr marL="449263" lvl="1" indent="-187325" defTabSz="914301" eaLnBrk="1" hangingPunct="1">
              <a:lnSpc>
                <a:spcPct val="90000"/>
              </a:lnSpc>
              <a:buFontTx/>
              <a:buChar char="-"/>
              <a:defRPr/>
            </a:pPr>
            <a:r>
              <a:rPr lang="de-DE" sz="1000" dirty="0" err="1">
                <a:solidFill>
                  <a:schemeClr val="bg1">
                    <a:lumMod val="50000"/>
                  </a:schemeClr>
                </a:solidFill>
                <a:effectLst/>
              </a:rPr>
              <a:t>Emphatiefähigkeit</a:t>
            </a:r>
            <a:r>
              <a:rPr lang="de-DE" sz="1000" dirty="0">
                <a:solidFill>
                  <a:schemeClr val="bg1">
                    <a:lumMod val="50000"/>
                  </a:schemeClr>
                </a:solidFill>
                <a:effectLst/>
              </a:rPr>
              <a:t> – kann sich in andere hineinversetzen (wie fühlt sich der andere gerade?)</a:t>
            </a:r>
          </a:p>
          <a:p>
            <a:pPr marL="449263" lvl="1" indent="-187325" defTabSz="914301" eaLnBrk="1" hangingPunct="1">
              <a:lnSpc>
                <a:spcPct val="90000"/>
              </a:lnSpc>
              <a:buFontTx/>
              <a:buChar char="-"/>
              <a:defRPr/>
            </a:pPr>
            <a:r>
              <a:rPr lang="de-DE" sz="1000" dirty="0">
                <a:solidFill>
                  <a:schemeClr val="bg1">
                    <a:lumMod val="50000"/>
                  </a:schemeClr>
                </a:solidFill>
                <a:effectLst/>
              </a:rPr>
              <a:t>Anweisungen verstehen und annehmen – auch in der Gruppe</a:t>
            </a:r>
          </a:p>
          <a:p>
            <a:pPr marL="449263" lvl="1" indent="-187325" defTabSz="914301" eaLnBrk="1" hangingPunct="1">
              <a:lnSpc>
                <a:spcPct val="90000"/>
              </a:lnSpc>
              <a:buFontTx/>
              <a:buChar char="-"/>
              <a:defRPr/>
            </a:pPr>
            <a:r>
              <a:rPr lang="de-DE" sz="1000" dirty="0">
                <a:solidFill>
                  <a:schemeClr val="bg1">
                    <a:lumMod val="50000"/>
                  </a:schemeClr>
                </a:solidFill>
                <a:effectLst/>
              </a:rPr>
              <a:t>Regeln akzeptieren, Grenzen erkennen</a:t>
            </a:r>
          </a:p>
          <a:p>
            <a:pPr marL="449263" lvl="1" indent="-187325" defTabSz="914301" eaLnBrk="1" hangingPunct="1">
              <a:lnSpc>
                <a:spcPct val="90000"/>
              </a:lnSpc>
              <a:buFontTx/>
              <a:buChar char="-"/>
              <a:defRPr/>
            </a:pPr>
            <a:r>
              <a:rPr lang="de-DE" sz="1000" dirty="0">
                <a:solidFill>
                  <a:schemeClr val="bg1">
                    <a:lumMod val="50000"/>
                  </a:schemeClr>
                </a:solidFill>
                <a:effectLst/>
              </a:rPr>
              <a:t>Gesprächsregeln - Warten, Zuhören, Ausreden lassen</a:t>
            </a:r>
          </a:p>
          <a:p>
            <a:pPr marL="449263" lvl="1" indent="-187325" defTabSz="914301" eaLnBrk="1" hangingPunct="1">
              <a:lnSpc>
                <a:spcPct val="90000"/>
              </a:lnSpc>
              <a:buFontTx/>
              <a:buChar char="-"/>
              <a:defRPr/>
            </a:pPr>
            <a:r>
              <a:rPr lang="de-DE" sz="1000" dirty="0">
                <a:solidFill>
                  <a:schemeClr val="bg1">
                    <a:lumMod val="50000"/>
                  </a:schemeClr>
                </a:solidFill>
                <a:effectLst/>
              </a:rPr>
              <a:t>Auf andere zugehen</a:t>
            </a:r>
          </a:p>
          <a:p>
            <a:pPr marL="449263" lvl="1" indent="-187325" defTabSz="914301" eaLnBrk="1" hangingPunct="1">
              <a:lnSpc>
                <a:spcPct val="90000"/>
              </a:lnSpc>
              <a:buFontTx/>
              <a:buChar char="-"/>
              <a:defRPr/>
            </a:pPr>
            <a:r>
              <a:rPr lang="de-DE" sz="1000" dirty="0">
                <a:solidFill>
                  <a:schemeClr val="bg1">
                    <a:lumMod val="50000"/>
                  </a:schemeClr>
                </a:solidFill>
                <a:effectLst/>
              </a:rPr>
              <a:t>Sich in der Gruppe angesprochen fühlen</a:t>
            </a:r>
          </a:p>
          <a:p>
            <a:pPr marL="449263" lvl="1" indent="-187325" defTabSz="914301" eaLnBrk="1" hangingPunct="1">
              <a:lnSpc>
                <a:spcPct val="90000"/>
              </a:lnSpc>
              <a:buFontTx/>
              <a:buChar char="-"/>
              <a:defRPr/>
            </a:pPr>
            <a:r>
              <a:rPr lang="de-DE" sz="1000" dirty="0">
                <a:solidFill>
                  <a:schemeClr val="bg1">
                    <a:lumMod val="50000"/>
                  </a:schemeClr>
                </a:solidFill>
                <a:effectLst/>
              </a:rPr>
              <a:t>Mit anderen Kindern zusammenarbeiten</a:t>
            </a:r>
          </a:p>
          <a:p>
            <a:pPr marL="1074738" lvl="1" indent="-174625" defTabSz="914301" eaLnBrk="1" hangingPunct="1">
              <a:lnSpc>
                <a:spcPct val="90000"/>
              </a:lnSpc>
              <a:buFontTx/>
              <a:buChar char="-"/>
              <a:defRPr/>
            </a:pPr>
            <a:r>
              <a:rPr lang="de-DE" sz="1000" dirty="0">
                <a:solidFill>
                  <a:schemeClr val="bg1">
                    <a:lumMod val="50000"/>
                  </a:schemeClr>
                </a:solidFill>
                <a:effectLst/>
              </a:rPr>
              <a:t>Akzeptanz und Toleranz zeigen</a:t>
            </a:r>
          </a:p>
          <a:p>
            <a:pPr marL="1074738" lvl="1" indent="-174625" defTabSz="914301" eaLnBrk="1" hangingPunct="1">
              <a:lnSpc>
                <a:spcPct val="90000"/>
              </a:lnSpc>
              <a:buFontTx/>
              <a:buChar char="-"/>
              <a:defRPr/>
            </a:pPr>
            <a:r>
              <a:rPr lang="de-DE" sz="1000" dirty="0">
                <a:solidFill>
                  <a:schemeClr val="bg1">
                    <a:lumMod val="50000"/>
                  </a:schemeClr>
                </a:solidFill>
                <a:effectLst/>
              </a:rPr>
              <a:t>Konstruktives Konfliktlöseverhalten üben</a:t>
            </a:r>
          </a:p>
          <a:p>
            <a:pPr marL="1074738" lvl="1" indent="-174625" defTabSz="914301" eaLnBrk="1" hangingPunct="1">
              <a:lnSpc>
                <a:spcPct val="90000"/>
              </a:lnSpc>
              <a:buFontTx/>
              <a:buChar char="-"/>
              <a:defRPr/>
            </a:pPr>
            <a:r>
              <a:rPr lang="de-DE" sz="1000" dirty="0">
                <a:solidFill>
                  <a:schemeClr val="bg1">
                    <a:lumMod val="50000"/>
                  </a:schemeClr>
                </a:solidFill>
                <a:effectLst/>
              </a:rPr>
              <a:t>Sich ohne Probleme von der Bezugsperson lösen</a:t>
            </a:r>
          </a:p>
          <a:p>
            <a:pPr marL="342854" indent="-342854" eaLnBrk="1" hangingPunct="1">
              <a:defRPr/>
            </a:pPr>
            <a:endParaRPr lang="de-DE" kern="0" dirty="0"/>
          </a:p>
        </p:txBody>
      </p:sp>
      <p:sp>
        <p:nvSpPr>
          <p:cNvPr id="12" name="Rectangle 3"/>
          <p:cNvSpPr txBox="1">
            <a:spLocks noChangeArrowheads="1"/>
          </p:cNvSpPr>
          <p:nvPr/>
        </p:nvSpPr>
        <p:spPr bwMode="auto">
          <a:xfrm>
            <a:off x="4854700" y="4581128"/>
            <a:ext cx="4256434" cy="2201902"/>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900113" indent="-188913" defTabSz="914301" eaLnBrk="1" hangingPunct="1">
              <a:lnSpc>
                <a:spcPct val="90000"/>
              </a:lnSpc>
              <a:buFontTx/>
              <a:buChar char="-"/>
              <a:defRPr/>
            </a:pPr>
            <a:r>
              <a:rPr lang="de-DE" sz="1000" b="1" dirty="0">
                <a:solidFill>
                  <a:srgbClr val="FFFF00"/>
                </a:solidFill>
              </a:rPr>
              <a:t>Volitional-motivationale Kompetenzen</a:t>
            </a:r>
          </a:p>
          <a:p>
            <a:pPr marL="363538" lvl="1" indent="-276225" defTabSz="914301" eaLnBrk="1" hangingPunct="1">
              <a:lnSpc>
                <a:spcPct val="90000"/>
              </a:lnSpc>
              <a:buFontTx/>
              <a:buChar char="-"/>
              <a:defRPr/>
            </a:pPr>
            <a:r>
              <a:rPr lang="de-DE" sz="1000" dirty="0">
                <a:solidFill>
                  <a:schemeClr val="bg1">
                    <a:lumMod val="50000"/>
                  </a:schemeClr>
                </a:solidFill>
                <a:effectLst/>
              </a:rPr>
              <a:t>Umgang mit Misserfolg (Frustrationstoleranz) und: Reaktion auf Erfolg/Misserfolg</a:t>
            </a:r>
          </a:p>
          <a:p>
            <a:pPr marL="261938" lvl="1" indent="-174625" defTabSz="914301" eaLnBrk="1" hangingPunct="1">
              <a:lnSpc>
                <a:spcPct val="90000"/>
              </a:lnSpc>
              <a:buFontTx/>
              <a:buChar char="-"/>
              <a:defRPr/>
            </a:pPr>
            <a:r>
              <a:rPr lang="de-DE" sz="1000" dirty="0">
                <a:solidFill>
                  <a:schemeClr val="bg1">
                    <a:lumMod val="50000"/>
                  </a:schemeClr>
                </a:solidFill>
                <a:effectLst/>
              </a:rPr>
              <a:t>Anstrengungsbereitschaft (auch bei nicht selbst gewählten Aufgaben)</a:t>
            </a:r>
          </a:p>
          <a:p>
            <a:pPr marL="261938" lvl="1" indent="-174625" defTabSz="914301" eaLnBrk="1" hangingPunct="1">
              <a:lnSpc>
                <a:spcPct val="90000"/>
              </a:lnSpc>
              <a:buFontTx/>
              <a:buChar char="-"/>
              <a:defRPr/>
            </a:pPr>
            <a:r>
              <a:rPr lang="de-DE" sz="1000" dirty="0">
                <a:solidFill>
                  <a:schemeClr val="bg1">
                    <a:lumMod val="50000"/>
                  </a:schemeClr>
                </a:solidFill>
                <a:effectLst/>
              </a:rPr>
              <a:t>Ausdauer / Durchhaltevermögen (Zielstrebiges Arbeiten ohne Ablenkung)</a:t>
            </a:r>
          </a:p>
          <a:p>
            <a:pPr marL="261938" lvl="1" indent="-174625" defTabSz="914301" eaLnBrk="1" hangingPunct="1">
              <a:lnSpc>
                <a:spcPct val="90000"/>
              </a:lnSpc>
              <a:buFontTx/>
              <a:buChar char="-"/>
              <a:defRPr/>
            </a:pPr>
            <a:r>
              <a:rPr lang="de-DE" sz="1000" dirty="0">
                <a:solidFill>
                  <a:schemeClr val="bg1">
                    <a:lumMod val="50000"/>
                  </a:schemeClr>
                </a:solidFill>
                <a:effectLst/>
              </a:rPr>
              <a:t>Neuen Anforderungen zuversichtlich begegnen / Unbekannte Situationen angstfrei wahrnehmen</a:t>
            </a:r>
          </a:p>
          <a:p>
            <a:pPr marL="261938" lvl="1" indent="-174625" defTabSz="914301" eaLnBrk="1" hangingPunct="1">
              <a:lnSpc>
                <a:spcPct val="90000"/>
              </a:lnSpc>
              <a:buFontTx/>
              <a:buChar char="-"/>
              <a:defRPr/>
            </a:pPr>
            <a:r>
              <a:rPr lang="de-DE" sz="1000" dirty="0">
                <a:solidFill>
                  <a:schemeClr val="bg1">
                    <a:lumMod val="50000"/>
                  </a:schemeClr>
                </a:solidFill>
                <a:effectLst/>
              </a:rPr>
              <a:t>Fehler zulassen / sich von einer Aufgabe lösen können wenn die Zeit abgelaufen ist</a:t>
            </a:r>
          </a:p>
          <a:p>
            <a:pPr marL="261938" lvl="1" indent="-174625" defTabSz="914301" eaLnBrk="1" hangingPunct="1">
              <a:lnSpc>
                <a:spcPct val="90000"/>
              </a:lnSpc>
              <a:buFontTx/>
              <a:buChar char="-"/>
              <a:defRPr/>
            </a:pPr>
            <a:r>
              <a:rPr lang="de-DE" sz="1000" dirty="0">
                <a:solidFill>
                  <a:schemeClr val="bg1">
                    <a:lumMod val="50000"/>
                  </a:schemeClr>
                </a:solidFill>
                <a:effectLst/>
              </a:rPr>
              <a:t>Neugierde, Wissensdrang</a:t>
            </a:r>
          </a:p>
        </p:txBody>
      </p:sp>
      <p:sp>
        <p:nvSpPr>
          <p:cNvPr id="15" name="Rectangle 3"/>
          <p:cNvSpPr txBox="1">
            <a:spLocks noChangeArrowheads="1"/>
          </p:cNvSpPr>
          <p:nvPr/>
        </p:nvSpPr>
        <p:spPr bwMode="auto">
          <a:xfrm>
            <a:off x="598266" y="4509120"/>
            <a:ext cx="4256434" cy="2273910"/>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171432" indent="-171432" defTabSz="914301" eaLnBrk="1" hangingPunct="1">
              <a:lnSpc>
                <a:spcPct val="90000"/>
              </a:lnSpc>
              <a:buFontTx/>
              <a:buChar char="-"/>
              <a:defRPr/>
            </a:pPr>
            <a:r>
              <a:rPr lang="de-DE" sz="1000" b="1" dirty="0">
                <a:solidFill>
                  <a:srgbClr val="00B0F0"/>
                </a:solidFill>
              </a:rPr>
              <a:t>Motorische Kompetenzen</a:t>
            </a:r>
          </a:p>
          <a:p>
            <a:pPr marL="449263" lvl="1" indent="-187325" defTabSz="914301" eaLnBrk="1" hangingPunct="1">
              <a:lnSpc>
                <a:spcPct val="90000"/>
              </a:lnSpc>
              <a:buFontTx/>
              <a:buChar char="-"/>
              <a:defRPr/>
            </a:pPr>
            <a:r>
              <a:rPr lang="de-DE" sz="1000" dirty="0">
                <a:solidFill>
                  <a:schemeClr val="bg1">
                    <a:lumMod val="50000"/>
                  </a:schemeClr>
                </a:solidFill>
                <a:effectLst/>
              </a:rPr>
              <a:t>Grobmotorik (rückwärts laufen, springen, rennen, Treppen steigen, Ball fangen)</a:t>
            </a:r>
          </a:p>
          <a:p>
            <a:pPr marL="449263" lvl="1" indent="-187325" defTabSz="914301" eaLnBrk="1" hangingPunct="1">
              <a:lnSpc>
                <a:spcPct val="90000"/>
              </a:lnSpc>
              <a:buFontTx/>
              <a:buChar char="-"/>
              <a:defRPr/>
            </a:pPr>
            <a:r>
              <a:rPr lang="de-DE" sz="1000" dirty="0">
                <a:solidFill>
                  <a:schemeClr val="bg1">
                    <a:lumMod val="50000"/>
                  </a:schemeClr>
                </a:solidFill>
                <a:effectLst/>
              </a:rPr>
              <a:t>Körperliche Belastbarkeit – Körperliche Ausdauer (z.B. kleine Wanderung), 25 m Sprint, …</a:t>
            </a:r>
          </a:p>
          <a:p>
            <a:pPr marL="449263" lvl="1" indent="-187325" defTabSz="914301" eaLnBrk="1" hangingPunct="1">
              <a:lnSpc>
                <a:spcPct val="90000"/>
              </a:lnSpc>
              <a:buFontTx/>
              <a:buChar char="-"/>
              <a:defRPr/>
            </a:pPr>
            <a:r>
              <a:rPr lang="de-DE" sz="1000" dirty="0">
                <a:solidFill>
                  <a:schemeClr val="bg1">
                    <a:lumMod val="50000"/>
                  </a:schemeClr>
                </a:solidFill>
                <a:effectLst/>
              </a:rPr>
              <a:t>Feinmotorik (Fingergeschicklichkeit – Malen, Schneiden, Kleben, Auge-Hand-Koordination (einschenken aus der Flasche, auf der Linie schneiden, Perlen einfädeln, Ball fangen)</a:t>
            </a:r>
          </a:p>
          <a:p>
            <a:pPr marL="449263" lvl="1" indent="-187325" defTabSz="914301" eaLnBrk="1" hangingPunct="1">
              <a:lnSpc>
                <a:spcPct val="90000"/>
              </a:lnSpc>
              <a:buFontTx/>
              <a:buChar char="-"/>
              <a:defRPr/>
            </a:pPr>
            <a:r>
              <a:rPr lang="de-DE" sz="1000" dirty="0">
                <a:solidFill>
                  <a:schemeClr val="bg1">
                    <a:lumMod val="50000"/>
                  </a:schemeClr>
                </a:solidFill>
                <a:effectLst/>
              </a:rPr>
              <a:t>Stifthaltung</a:t>
            </a:r>
          </a:p>
          <a:p>
            <a:pPr marL="449263" lvl="1" indent="-187325" defTabSz="914301" eaLnBrk="1" hangingPunct="1">
              <a:lnSpc>
                <a:spcPct val="90000"/>
              </a:lnSpc>
              <a:buFontTx/>
              <a:buChar char="-"/>
              <a:defRPr/>
            </a:pPr>
            <a:r>
              <a:rPr lang="de-DE" sz="1000" dirty="0">
                <a:solidFill>
                  <a:schemeClr val="bg1">
                    <a:lumMod val="50000"/>
                  </a:schemeClr>
                </a:solidFill>
                <a:effectLst/>
              </a:rPr>
              <a:t>Gleichgewichtssinn, Orientierungssinn</a:t>
            </a:r>
          </a:p>
          <a:p>
            <a:pPr marL="449263" lvl="1" indent="-187325" defTabSz="914301" eaLnBrk="1" hangingPunct="1">
              <a:lnSpc>
                <a:spcPct val="90000"/>
              </a:lnSpc>
              <a:buFontTx/>
              <a:buChar char="-"/>
              <a:defRPr/>
            </a:pPr>
            <a:r>
              <a:rPr lang="de-DE" sz="1000" dirty="0">
                <a:solidFill>
                  <a:schemeClr val="bg1">
                    <a:lumMod val="50000"/>
                  </a:schemeClr>
                </a:solidFill>
                <a:effectLst/>
              </a:rPr>
              <a:t>Motorisch in der Lage sein, sich selbstständig An- und Auszuziehen – vielleicht sogar Schuhe zu binden</a:t>
            </a:r>
          </a:p>
          <a:p>
            <a:pPr marL="449263" lvl="1" indent="-187325" defTabSz="914301" eaLnBrk="1" hangingPunct="1">
              <a:lnSpc>
                <a:spcPct val="90000"/>
              </a:lnSpc>
              <a:buFontTx/>
              <a:buChar char="-"/>
              <a:defRPr/>
            </a:pPr>
            <a:r>
              <a:rPr lang="de-DE" sz="1000" dirty="0">
                <a:solidFill>
                  <a:schemeClr val="bg1">
                    <a:lumMod val="50000"/>
                  </a:schemeClr>
                </a:solidFill>
                <a:effectLst/>
              </a:rPr>
              <a:t>Körperhygiene alleine durchführen</a:t>
            </a:r>
          </a:p>
          <a:p>
            <a:pPr marL="342854" indent="-342854" eaLnBrk="1" hangingPunct="1">
              <a:defRPr/>
            </a:pPr>
            <a:endParaRPr lang="de-DE" kern="0" dirty="0"/>
          </a:p>
        </p:txBody>
      </p:sp>
      <p:sp>
        <p:nvSpPr>
          <p:cNvPr id="16" name="Rectangle 3"/>
          <p:cNvSpPr txBox="1">
            <a:spLocks noChangeArrowheads="1"/>
          </p:cNvSpPr>
          <p:nvPr/>
        </p:nvSpPr>
        <p:spPr bwMode="auto">
          <a:xfrm>
            <a:off x="598266" y="1633383"/>
            <a:ext cx="4256434" cy="2534558"/>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171432" indent="-171432" defTabSz="914301" eaLnBrk="1" hangingPunct="1">
              <a:lnSpc>
                <a:spcPct val="90000"/>
              </a:lnSpc>
              <a:buFontTx/>
              <a:buChar char="-"/>
              <a:defRPr/>
            </a:pPr>
            <a:r>
              <a:rPr lang="de-DE" sz="1000" b="1" dirty="0">
                <a:solidFill>
                  <a:srgbClr val="FF0000"/>
                </a:solidFill>
              </a:rPr>
              <a:t>Kognitive Kompetenzen</a:t>
            </a:r>
          </a:p>
          <a:p>
            <a:pPr marL="449263" lvl="1" indent="-187325" defTabSz="914301" eaLnBrk="1" hangingPunct="1">
              <a:lnSpc>
                <a:spcPct val="90000"/>
              </a:lnSpc>
              <a:buFontTx/>
              <a:buChar char="-"/>
              <a:defRPr/>
            </a:pPr>
            <a:r>
              <a:rPr lang="de-DE" sz="1000" dirty="0">
                <a:solidFill>
                  <a:schemeClr val="bg1">
                    <a:lumMod val="50000"/>
                  </a:schemeClr>
                </a:solidFill>
                <a:effectLst/>
              </a:rPr>
              <a:t>Sprache und Sprechverhalten (Kompetenzen in der dt. Sprache: Wortschatz, richtig und deutlich sprechen, Grammatik altersgerecht anwenden)</a:t>
            </a:r>
          </a:p>
          <a:p>
            <a:pPr marL="449263" lvl="1" indent="-187325" defTabSz="914301" eaLnBrk="1" hangingPunct="1">
              <a:lnSpc>
                <a:spcPct val="90000"/>
              </a:lnSpc>
              <a:buFontTx/>
              <a:buChar char="-"/>
              <a:defRPr/>
            </a:pPr>
            <a:r>
              <a:rPr lang="de-DE" sz="1000" dirty="0">
                <a:solidFill>
                  <a:schemeClr val="bg1">
                    <a:lumMod val="50000"/>
                  </a:schemeClr>
                </a:solidFill>
                <a:effectLst/>
              </a:rPr>
              <a:t>Sprache (allgemeine Sprachkompetenz – auch in der Muttersprache: Zuhören können, Erlebnisse erzählen, so tun als ob man liest)</a:t>
            </a:r>
          </a:p>
          <a:p>
            <a:pPr marL="449263" lvl="1" indent="-187325" defTabSz="914301" eaLnBrk="1" hangingPunct="1">
              <a:lnSpc>
                <a:spcPct val="90000"/>
              </a:lnSpc>
              <a:buFontTx/>
              <a:buChar char="-"/>
              <a:defRPr/>
            </a:pPr>
            <a:r>
              <a:rPr lang="de-DE" sz="1000" dirty="0">
                <a:solidFill>
                  <a:schemeClr val="bg1">
                    <a:lumMod val="50000"/>
                  </a:schemeClr>
                </a:solidFill>
                <a:effectLst/>
              </a:rPr>
              <a:t>Konzentration (Aufmerksamkeitslenkung und Selbstregulierung)</a:t>
            </a:r>
          </a:p>
          <a:p>
            <a:pPr marL="449263" lvl="1" indent="-187325" defTabSz="914301" eaLnBrk="1" hangingPunct="1">
              <a:lnSpc>
                <a:spcPct val="90000"/>
              </a:lnSpc>
              <a:buFontTx/>
              <a:buChar char="-"/>
              <a:defRPr/>
            </a:pPr>
            <a:r>
              <a:rPr lang="de-DE" sz="1000" dirty="0">
                <a:solidFill>
                  <a:schemeClr val="bg1">
                    <a:lumMod val="50000"/>
                  </a:schemeClr>
                </a:solidFill>
                <a:effectLst/>
              </a:rPr>
              <a:t>Phonologische Bewusstheit (Silben, Unterschiede hören – Wand, Hand, Reimwörter)</a:t>
            </a:r>
          </a:p>
          <a:p>
            <a:pPr marL="449263" lvl="1" indent="-187325" defTabSz="914301" eaLnBrk="1" hangingPunct="1">
              <a:lnSpc>
                <a:spcPct val="90000"/>
              </a:lnSpc>
              <a:buFontTx/>
              <a:buChar char="-"/>
              <a:defRPr/>
            </a:pPr>
            <a:r>
              <a:rPr lang="de-DE" sz="1000" dirty="0">
                <a:solidFill>
                  <a:schemeClr val="bg1">
                    <a:lumMod val="50000"/>
                  </a:schemeClr>
                </a:solidFill>
                <a:effectLst/>
              </a:rPr>
              <a:t>Mathematische Basiskompetenzen (Zahlwortreihe bis 20 aufsagen, weiterzählen, rückwärts zählen, Menge abzählen, Kleinstmenge erfassen, Würfelbilder erkennen,                Muster erkennen)</a:t>
            </a:r>
          </a:p>
          <a:p>
            <a:pPr marL="449263" lvl="1" indent="-187325" defTabSz="914301" eaLnBrk="1" hangingPunct="1">
              <a:lnSpc>
                <a:spcPct val="90000"/>
              </a:lnSpc>
              <a:buFontTx/>
              <a:buChar char="-"/>
              <a:defRPr/>
            </a:pPr>
            <a:r>
              <a:rPr lang="de-DE" sz="1000" dirty="0">
                <a:solidFill>
                  <a:schemeClr val="bg1">
                    <a:lumMod val="50000"/>
                  </a:schemeClr>
                </a:solidFill>
                <a:effectLst/>
              </a:rPr>
              <a:t>Denk- und Merkfähigkeit im allgemeinen</a:t>
            </a:r>
          </a:p>
          <a:p>
            <a:pPr marL="449263" lvl="1" indent="-187325" defTabSz="914301" eaLnBrk="1" hangingPunct="1">
              <a:lnSpc>
                <a:spcPct val="90000"/>
              </a:lnSpc>
              <a:buFontTx/>
              <a:buChar char="-"/>
              <a:defRPr/>
            </a:pPr>
            <a:r>
              <a:rPr lang="de-DE" sz="1000" dirty="0">
                <a:solidFill>
                  <a:schemeClr val="bg1">
                    <a:lumMod val="50000"/>
                  </a:schemeClr>
                </a:solidFill>
                <a:effectLst/>
              </a:rPr>
              <a:t>Wahrnehmung, Seh- und Hörfähigkeit</a:t>
            </a:r>
          </a:p>
          <a:p>
            <a:pPr marL="342854" indent="-342854" eaLnBrk="1" hangingPunct="1">
              <a:defRPr/>
            </a:pPr>
            <a:endParaRPr lang="de-DE" kern="0" dirty="0"/>
          </a:p>
        </p:txBody>
      </p:sp>
    </p:spTree>
    <p:extLst>
      <p:ext uri="{BB962C8B-B14F-4D97-AF65-F5344CB8AC3E}">
        <p14:creationId xmlns:p14="http://schemas.microsoft.com/office/powerpoint/2010/main" val="17739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Schulfähigkeit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bwMode="auto">
          <a:xfrm>
            <a:off x="979984" y="2357264"/>
            <a:ext cx="8007350" cy="4168080"/>
          </a:xfrm>
          <a:prstGeom prst="rect">
            <a:avLst/>
          </a:prstGeom>
          <a:noFill/>
          <a:ln w="9525">
            <a:noFill/>
            <a:miter lim="800000"/>
            <a:headEnd/>
            <a:tailEnd/>
          </a:ln>
          <a:effectLst/>
        </p:spPr>
        <p:txBody>
          <a:bodyPr vert="horz" wrap="square" lIns="91427" tIns="45714" rIns="91427" bIns="45714" numCol="1" anchor="t" anchorCtr="0" compatLnSpc="1">
            <a:prstTxWarp prst="textNoShape">
              <a:avLst/>
            </a:prstTxWarp>
          </a:bodyPr>
          <a:lstStyle>
            <a:lvl1pPr marL="341313" indent="-341313"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1363" indent="-284163"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1413" indent="-227013" algn="l" rtl="0" eaLnBrk="0" fontAlgn="base" hangingPunct="0">
              <a:spcBef>
                <a:spcPct val="20000"/>
              </a:spcBef>
              <a:spcAft>
                <a:spcPct val="0"/>
              </a:spcAft>
              <a:buClr>
                <a:schemeClr val="hlink"/>
              </a:buClr>
              <a:buFont typeface="Wingdings" pitchFamily="2" charset="2"/>
              <a:buChar char="§"/>
              <a:defRPr sz="2300">
                <a:solidFill>
                  <a:schemeClr val="tx1"/>
                </a:solidFill>
                <a:effectLst>
                  <a:outerShdw blurRad="38100" dist="38100" dir="2700000" algn="tl">
                    <a:srgbClr val="000000"/>
                  </a:outerShdw>
                </a:effectLst>
                <a:latin typeface="+mn-lt"/>
              </a:defRPr>
            </a:lvl3pPr>
            <a:lvl4pPr marL="1598613" indent="-227013" algn="l"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defRPr>
            </a:lvl4pPr>
            <a:lvl5pPr marL="2055813" indent="-227013" algn="l" rtl="0" eaLnBrk="0" fontAlgn="base" hangingPunct="0">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5pPr>
            <a:lvl6pPr marL="2514265"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6pPr>
            <a:lvl7pPr marL="2971403"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7pPr>
            <a:lvl8pPr marL="342854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8pPr>
            <a:lvl9pPr marL="3885682" indent="-228570" algn="l" rtl="0" fontAlgn="base">
              <a:spcBef>
                <a:spcPct val="20000"/>
              </a:spcBef>
              <a:spcAft>
                <a:spcPct val="0"/>
              </a:spcAft>
              <a:buClr>
                <a:schemeClr val="hlink"/>
              </a:buClr>
              <a:buFont typeface="Wingdings" pitchFamily="2" charset="2"/>
              <a:buChar char="§"/>
              <a:defRPr sz="2100">
                <a:solidFill>
                  <a:schemeClr val="tx1"/>
                </a:solidFill>
                <a:effectLst>
                  <a:outerShdw blurRad="38100" dist="38100" dir="2700000" algn="tl">
                    <a:srgbClr val="000000"/>
                  </a:outerShdw>
                </a:effectLst>
                <a:latin typeface="+mn-lt"/>
              </a:defRPr>
            </a:lvl9pPr>
          </a:lstStyle>
          <a:p>
            <a:pPr marL="342854" indent="-342854" eaLnBrk="1" hangingPunct="1">
              <a:defRPr/>
            </a:pPr>
            <a:r>
              <a:rPr lang="de-DE" sz="28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Und nun?</a:t>
            </a:r>
          </a:p>
          <a:p>
            <a:pPr marL="627045" lvl="1" indent="-171432" eaLnBrk="1" hangingPunct="1">
              <a:lnSpc>
                <a:spcPct val="90000"/>
              </a:lnSpc>
              <a:buFontTx/>
              <a:buChar char="-"/>
            </a:pPr>
            <a:r>
              <a:rPr lang="de-DE" sz="1500" dirty="0">
                <a:solidFill>
                  <a:schemeClr val="bg1">
                    <a:lumMod val="50000"/>
                  </a:schemeClr>
                </a:solidFill>
                <a:effectLst/>
              </a:rPr>
              <a:t>Im Regelfall werden Sie feststellen: manches kann mein Kind schon, andere Punkte hatte ich mir evtl. noch gar nicht bewusst gemacht.</a:t>
            </a:r>
          </a:p>
          <a:p>
            <a:pPr marL="627045" lvl="1" indent="-171432" eaLnBrk="1" hangingPunct="1">
              <a:lnSpc>
                <a:spcPct val="90000"/>
              </a:lnSpc>
              <a:buFontTx/>
              <a:buChar char="-"/>
            </a:pPr>
            <a:r>
              <a:rPr lang="de-DE" sz="1500" dirty="0">
                <a:solidFill>
                  <a:schemeClr val="bg1">
                    <a:lumMod val="50000"/>
                  </a:schemeClr>
                </a:solidFill>
                <a:effectLst/>
              </a:rPr>
              <a:t>Kein Kind muss heute schon alle Punkte erfüllen, um im Sommer einen erfolgreichen Schulstart haben zu können.</a:t>
            </a:r>
          </a:p>
          <a:p>
            <a:pPr marL="627045" lvl="1" indent="-171432" eaLnBrk="1" hangingPunct="1">
              <a:lnSpc>
                <a:spcPct val="90000"/>
              </a:lnSpc>
              <a:buFontTx/>
              <a:buChar char="-"/>
            </a:pPr>
            <a:r>
              <a:rPr lang="de-DE" sz="1500" dirty="0">
                <a:solidFill>
                  <a:schemeClr val="bg1">
                    <a:lumMod val="50000"/>
                  </a:schemeClr>
                </a:solidFill>
                <a:effectLst/>
              </a:rPr>
              <a:t>Allerdings erleichtert jede gut ausgeprägte Fähigkeit Ihrem Kind den Schulstart, bzw. es wird umgekehrt auch schneller Probleme mit der Situation Schule bekommen, wenn viele Punkte verneint werden müssen bzw. eklatante Schwächen vorhanden sind.</a:t>
            </a:r>
          </a:p>
          <a:p>
            <a:pPr marL="627045" lvl="1" indent="-171432" eaLnBrk="1" hangingPunct="1">
              <a:lnSpc>
                <a:spcPct val="90000"/>
              </a:lnSpc>
              <a:buFontTx/>
              <a:buChar char="-"/>
            </a:pPr>
            <a:endParaRPr lang="de-DE" sz="1100" dirty="0">
              <a:solidFill>
                <a:schemeClr val="bg1">
                  <a:lumMod val="50000"/>
                </a:schemeClr>
              </a:solidFill>
              <a:effectLst/>
            </a:endParaRPr>
          </a:p>
          <a:p>
            <a:pPr marL="627045" lvl="1" indent="-171432" eaLnBrk="1" hangingPunct="1">
              <a:lnSpc>
                <a:spcPct val="90000"/>
              </a:lnSpc>
              <a:buFontTx/>
              <a:buChar char="-"/>
            </a:pPr>
            <a:r>
              <a:rPr lang="de-DE" sz="1500" dirty="0">
                <a:solidFill>
                  <a:schemeClr val="bg1">
                    <a:lumMod val="50000"/>
                  </a:schemeClr>
                </a:solidFill>
                <a:effectLst/>
              </a:rPr>
              <a:t>Nutzen Sie die Zeit bis zum Schulanfang für Ihr Kind. Sie können die einzelnenn Bereiche im Alltag mit Ihrem Kind durch entsprechende Spiele, Übungen und Regeleinhaltungen trainieren.</a:t>
            </a:r>
          </a:p>
          <a:p>
            <a:pPr marL="627045" lvl="1" indent="-171432" eaLnBrk="1" hangingPunct="1">
              <a:lnSpc>
                <a:spcPct val="90000"/>
              </a:lnSpc>
              <a:buFontTx/>
              <a:buChar char="-"/>
            </a:pPr>
            <a:r>
              <a:rPr lang="de-DE" sz="1500" dirty="0">
                <a:solidFill>
                  <a:schemeClr val="bg1">
                    <a:lumMod val="50000"/>
                  </a:schemeClr>
                </a:solidFill>
                <a:effectLst/>
              </a:rPr>
              <a:t>Haben Sie aber auch Geduld mit Ihrem Kind – es ist noch Zeit bis zum September.</a:t>
            </a:r>
          </a:p>
          <a:p>
            <a:pPr marL="627045" lvl="1" indent="-171432" eaLnBrk="1" hangingPunct="1">
              <a:lnSpc>
                <a:spcPct val="90000"/>
              </a:lnSpc>
              <a:buFontTx/>
              <a:buChar char="-"/>
            </a:pPr>
            <a:endParaRPr lang="de-DE" sz="1100" dirty="0">
              <a:solidFill>
                <a:schemeClr val="bg1">
                  <a:lumMod val="50000"/>
                </a:schemeClr>
              </a:solidFill>
              <a:effectLst/>
            </a:endParaRPr>
          </a:p>
          <a:p>
            <a:pPr marL="627045" lvl="1" indent="-171432" eaLnBrk="1" hangingPunct="1">
              <a:lnSpc>
                <a:spcPct val="90000"/>
              </a:lnSpc>
              <a:buFontTx/>
              <a:buChar char="-"/>
            </a:pPr>
            <a:r>
              <a:rPr lang="de-DE" sz="1500" dirty="0">
                <a:solidFill>
                  <a:schemeClr val="bg1">
                    <a:lumMod val="50000"/>
                  </a:schemeClr>
                </a:solidFill>
                <a:effectLst/>
              </a:rPr>
              <a:t>Sollten Sie selbst unsicher sein, ob Ihr Kind im Sommer eingeschult werden kann, sprechen Sie bitte mit den Erziehern und dann möglichst schnell auch mit uns. Wir finden eine gute Lösung.</a:t>
            </a:r>
          </a:p>
          <a:p>
            <a:pPr marL="400050" lvl="1" indent="0" eaLnBrk="1" hangingPunct="1">
              <a:buNone/>
              <a:defRPr/>
            </a:pPr>
            <a:endParaRPr lang="de-DE" sz="2400" kern="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p:txBody>
      </p:sp>
    </p:spTree>
    <p:extLst>
      <p:ext uri="{BB962C8B-B14F-4D97-AF65-F5344CB8AC3E}">
        <p14:creationId xmlns:p14="http://schemas.microsoft.com/office/powerpoint/2010/main" val="2566822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spcBef>
                <a:spcPts val="0"/>
              </a:spcBef>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Schulanmeldung: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Montag, 07.03.22, Dienstag 08.03.22</a:t>
            </a:r>
          </a:p>
          <a:p>
            <a:pPr marL="742904" lvl="1" indent="-342854" eaLnBrk="1" hangingPunct="1">
              <a:spcBef>
                <a:spcPts val="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Einladungen und Terminvergabe erfolgen</a:t>
            </a:r>
          </a:p>
          <a:p>
            <a:pPr marL="742904" lvl="1" indent="-342854" eaLnBrk="1" hangingPunct="1">
              <a:spcBef>
                <a:spcPts val="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Geburtsurkunde / Familienstammbuch mitbringen</a:t>
            </a:r>
          </a:p>
          <a:p>
            <a:pPr marL="742904" lvl="1" indent="-342854" eaLnBrk="1" hangingPunct="1">
              <a:spcBef>
                <a:spcPts val="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Ärztliche Untersuchung erfolgte teilw.</a:t>
            </a:r>
          </a:p>
          <a:p>
            <a:pPr marL="742904" lvl="1" indent="-342854" eaLnBrk="1" hangingPunct="1">
              <a:spcBef>
                <a:spcPts val="0"/>
              </a:spcBef>
              <a:defRPr/>
            </a:pPr>
            <a:endParaRPr lang="de-DE" sz="10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1. Elternabend: </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Dienstag, 13.09.22, 19.30 Uhr</a:t>
            </a:r>
          </a:p>
          <a:p>
            <a:pPr marL="742904" lvl="1" indent="-342854" eaLnBrk="1" hangingPunct="1">
              <a:spcBef>
                <a:spcPts val="0"/>
              </a:spcBef>
              <a:defRPr/>
            </a:pPr>
            <a:r>
              <a:rPr lang="de-DE" sz="24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Infos: Erster Tag, erste Wochen, Fächer, Material</a:t>
            </a:r>
          </a:p>
          <a:p>
            <a:pPr marL="0" indent="0" eaLnBrk="1" hangingPunct="1">
              <a:spcBef>
                <a:spcPts val="0"/>
              </a:spcBef>
              <a:buNone/>
              <a:defRPr/>
            </a:pPr>
            <a:endParaRPr lang="de-DE" sz="9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endParaRPr>
          </a:p>
          <a:p>
            <a:pPr marL="342854" indent="-342854" eaLnBrk="1" hangingPunct="1">
              <a:spcBef>
                <a:spcPts val="0"/>
              </a:spcBef>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Einschulung:</a:t>
            </a: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Donnerstag, 15. September 2022</a:t>
            </a:r>
          </a:p>
          <a:p>
            <a:pPr marL="742904" lvl="1" indent="-342854" eaLnBrk="1" hangingPunct="1">
              <a:spcBef>
                <a:spcPts val="0"/>
              </a:spcBef>
              <a:defRPr/>
            </a:pPr>
            <a:r>
              <a:rPr lang="de-DE"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Endlich geht die Schule los</a:t>
            </a:r>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Termine</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04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6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266">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266">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266">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266">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26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Freuen Sie sich mit Ihrem Kind auf die Schule</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Fördern Sie die Selbständigkeit Ihres Kindes</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Gewöhnen Sie Ihr Kind an einen festen Tagesablauf, an selbstverständliche Ordnungen / Regeln / Umgangsformen und an den Schulweg</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Schränken Sie den Fernseh- und Medien-Konsum ein</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Nehmen Sie sich Zeit für Sorgen und Ängste </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Fördern Sie das Sprechen, lesen Sie regelmäßig vor </a:t>
            </a:r>
          </a:p>
          <a:p>
            <a:pPr marL="342854" indent="-342854" eaLnBrk="1" hangingPunct="1">
              <a:defRPr/>
            </a:pPr>
            <a:r>
              <a:rPr lang="de-DE" sz="2800"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Halten Sie bei Bedarf Kontakt zur Schule</a:t>
            </a:r>
          </a:p>
          <a:p>
            <a:pPr marL="342854" indent="-342854" eaLnBrk="1" hangingPunct="1">
              <a:defRPr/>
            </a:pPr>
            <a:endParaRPr lang="de-DE" dirty="0"/>
          </a:p>
          <a:p>
            <a:pPr marL="342854" indent="-342854" eaLnBrk="1" hangingPunct="1">
              <a:defRPr/>
            </a:pPr>
            <a:endParaRPr lang="de-DE" dirty="0"/>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Tipps vor dem Schulstart</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90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6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26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26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4294967295"/>
          </p:nvPr>
        </p:nvSpPr>
        <p:spPr>
          <a:xfrm>
            <a:off x="827584" y="2204864"/>
            <a:ext cx="8007350" cy="4320480"/>
          </a:xfrm>
        </p:spPr>
        <p:txBody>
          <a:bodyPr/>
          <a:lstStyle/>
          <a:p>
            <a:pPr marL="342854" indent="-342854" eaLnBrk="1" hangingPunct="1">
              <a:spcBef>
                <a:spcPts val="0"/>
              </a:spcBef>
              <a:spcAft>
                <a:spcPts val="600"/>
              </a:spcAft>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Infomaterial (erhalten Sie von uns über die KiTa)</a:t>
            </a:r>
          </a:p>
          <a:p>
            <a:pPr marL="342854" indent="-342854" eaLnBrk="1" hangingPunct="1">
              <a:spcBef>
                <a:spcPts val="0"/>
              </a:spcBef>
              <a:spcAft>
                <a:spcPts val="600"/>
              </a:spcAft>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Im Kindergarten</a:t>
            </a:r>
          </a:p>
          <a:p>
            <a:pPr marL="342854" indent="-342854" eaLnBrk="1" hangingPunct="1">
              <a:spcBef>
                <a:spcPts val="0"/>
              </a:spcBef>
              <a:spcAft>
                <a:spcPts val="600"/>
              </a:spcAft>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In der Schule</a:t>
            </a:r>
          </a:p>
          <a:p>
            <a:pPr marL="0" indent="0" eaLnBrk="1" hangingPunct="1">
              <a:spcBef>
                <a:spcPts val="0"/>
              </a:spcBef>
              <a:spcAft>
                <a:spcPts val="600"/>
              </a:spcAft>
              <a:buNone/>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Telefon:	07082/60499</a:t>
            </a:r>
          </a:p>
          <a:p>
            <a:pPr marL="0" indent="0" eaLnBrk="1" hangingPunct="1">
              <a:spcBef>
                <a:spcPts val="0"/>
              </a:spcBef>
              <a:spcAft>
                <a:spcPts val="600"/>
              </a:spcAft>
              <a:buNone/>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Mail:		info@grundschule-feldrennach.de</a:t>
            </a:r>
          </a:p>
          <a:p>
            <a:pPr marL="0" indent="0" eaLnBrk="1" hangingPunct="1">
              <a:spcBef>
                <a:spcPts val="0"/>
              </a:spcBef>
              <a:spcAft>
                <a:spcPts val="600"/>
              </a:spcAft>
              <a:buNone/>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	Homepage:	www.grundschule-feldrennach.de</a:t>
            </a:r>
          </a:p>
          <a:p>
            <a:pPr marL="342854" indent="-342854" eaLnBrk="1" hangingPunct="1">
              <a:spcBef>
                <a:spcPts val="0"/>
              </a:spcBef>
              <a:spcAft>
                <a:spcPts val="600"/>
              </a:spcAft>
              <a:defRPr/>
            </a:pPr>
            <a:r>
              <a:rPr lang="de-DE" sz="2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rPr>
              <a:t>Ministeriums für Kultus, Jugend und Sport:				www.km-bw.de</a:t>
            </a:r>
          </a:p>
        </p:txBody>
      </p:sp>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Weitere Infos gibt es hier:</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945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468313" y="404813"/>
            <a:ext cx="72834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4" rIns="91427" bIns="45714" anchor="b"/>
          <a:lstStyle/>
          <a:p>
            <a:r>
              <a:rPr lang="de-DE" sz="4400" b="1" dirty="0">
                <a:solidFill>
                  <a:srgbClr val="00B0F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Fragen?</a:t>
            </a:r>
          </a:p>
        </p:txBody>
      </p:sp>
      <p:pic>
        <p:nvPicPr>
          <p:cNvPr id="5" name="Picture 2" descr="D:\Rektorat\Pictures\Logo\briefkopf_gsf_nur_logo_t20150616.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528" y="218195"/>
            <a:ext cx="1224136" cy="1224136"/>
          </a:xfrm>
          <a:prstGeom prst="rect">
            <a:avLst/>
          </a:prstGeom>
          <a:noFill/>
          <a:extLst>
            <a:ext uri="{909E8E84-426E-40DD-AFC4-6F175D3DCCD1}">
              <a14:hiddenFill xmlns:a14="http://schemas.microsoft.com/office/drawing/2010/main">
                <a:solidFill>
                  <a:srgbClr val="FFFFFF"/>
                </a:solidFill>
              </a14:hiddenFill>
            </a:ext>
          </a:extLst>
        </p:spPr>
      </p:pic>
      <p:sp>
        <p:nvSpPr>
          <p:cNvPr id="10" name="Rechteck 9"/>
          <p:cNvSpPr/>
          <p:nvPr/>
        </p:nvSpPr>
        <p:spPr>
          <a:xfrm>
            <a:off x="827584" y="2420888"/>
            <a:ext cx="7777162" cy="3746655"/>
          </a:xfrm>
          <a:prstGeom prst="rect">
            <a:avLst/>
          </a:prstGeom>
        </p:spPr>
        <p:txBody>
          <a:bodyPr lIns="91427" tIns="45714" rIns="91427" bIns="45714">
            <a:spAutoFit/>
          </a:bodyPr>
          <a:lstStyle/>
          <a:p>
            <a:pPr>
              <a:lnSpc>
                <a:spcPct val="115000"/>
              </a:lnSpc>
              <a:spcAft>
                <a:spcPts val="1000"/>
              </a:spcAft>
              <a:defRPr/>
            </a:pPr>
            <a:r>
              <a:rPr lang="de-DE" sz="4800" b="1" dirty="0">
                <a:effectLst>
                  <a:outerShdw blurRad="38100" dist="38100" dir="2700000" algn="tl">
                    <a:srgbClr val="000000">
                      <a:alpha val="43137"/>
                    </a:srgbClr>
                  </a:outerShdw>
                </a:effectLst>
                <a:latin typeface="Schoolbell" panose="02000000000000000000" pitchFamily="2" charset="0"/>
                <a:ea typeface="Schoolbell" panose="02000000000000000000" pitchFamily="2" charset="0"/>
                <a:cs typeface="Times New Roman"/>
              </a:rPr>
              <a:t>Bitte sprechen Sie uns an, wir sind gerne für Sie da.</a:t>
            </a:r>
          </a:p>
          <a:p>
            <a:pPr>
              <a:lnSpc>
                <a:spcPct val="115000"/>
              </a:lnSpc>
              <a:spcAft>
                <a:spcPts val="1000"/>
              </a:spcAft>
              <a:defRPr/>
            </a:pPr>
            <a:endParaRPr lang="de-DE" sz="4800" b="1" dirty="0">
              <a:solidFill>
                <a:schemeClr val="accent6"/>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cs typeface="Times New Roman"/>
            </a:endParaRPr>
          </a:p>
          <a:p>
            <a:pPr>
              <a:lnSpc>
                <a:spcPct val="115000"/>
              </a:lnSpc>
              <a:spcAft>
                <a:spcPts val="1000"/>
              </a:spcAft>
              <a:defRPr/>
            </a:pPr>
            <a:r>
              <a:rPr lang="de-DE" sz="4800" b="1" i="1" dirty="0">
                <a:solidFill>
                  <a:schemeClr val="accent6"/>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cs typeface="Times New Roman"/>
              </a:rPr>
              <a:t>Andrea Micol	   Mathias Greb</a:t>
            </a:r>
            <a:endParaRPr lang="de-DE" sz="2800" b="1" i="1" dirty="0">
              <a:solidFill>
                <a:schemeClr val="accent6"/>
              </a:solidFill>
              <a:effectLst>
                <a:outerShdw blurRad="38100" dist="38100" dir="2700000" algn="tl">
                  <a:srgbClr val="000000">
                    <a:alpha val="43137"/>
                  </a:srgbClr>
                </a:outerShdw>
              </a:effectLst>
              <a:latin typeface="Schoolbell" panose="02000000000000000000" pitchFamily="2" charset="0"/>
              <a:ea typeface="Schoolbell" panose="02000000000000000000" pitchFamily="2" charset="0"/>
              <a:cs typeface="Times New Roman"/>
            </a:endParaRPr>
          </a:p>
        </p:txBody>
      </p:sp>
    </p:spTree>
    <p:extLst>
      <p:ext uri="{BB962C8B-B14F-4D97-AF65-F5344CB8AC3E}">
        <p14:creationId xmlns:p14="http://schemas.microsoft.com/office/powerpoint/2010/main" val="289229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sz="quarter"/>
          </p:nvPr>
        </p:nvSpPr>
        <p:spPr>
          <a:xfrm>
            <a:off x="323528" y="1268760"/>
            <a:ext cx="7192887" cy="2135977"/>
          </a:xfrm>
        </p:spPr>
        <p:txBody>
          <a:bodyPr/>
          <a:lstStyle/>
          <a:p>
            <a:pPr lvl="0"/>
            <a:r>
              <a:rPr lang="de-DE" sz="4400" b="1" dirty="0">
                <a:solidFill>
                  <a:srgbClr val="00B0F0"/>
                </a:solidFill>
                <a:effectLst>
                  <a:outerShdw blurRad="38100" dist="38100" dir="2700000" algn="tl">
                    <a:srgbClr val="000000">
                      <a:alpha val="43137"/>
                    </a:srgbClr>
                  </a:outerShdw>
                </a:effectLst>
                <a:latin typeface="Arial" panose="020B0604020202020204" pitchFamily="34" charset="0"/>
                <a:ea typeface="Verdana" panose="020B0604030504040204" pitchFamily="34" charset="0"/>
                <a:cs typeface="Arial" panose="020B0604020202020204" pitchFamily="34" charset="0"/>
              </a:rPr>
              <a:t>Vielen Dank für Ihre Aufmerksamkeit und viel Freude im letzten Kindergartenjahr!</a:t>
            </a:r>
          </a:p>
        </p:txBody>
      </p:sp>
      <p:pic>
        <p:nvPicPr>
          <p:cNvPr id="2" name="Picture 2" descr="D:\Rektorat\Pictures\Logo\briefkopf_gsf_nur_logo_t20150616.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24128" y="3541077"/>
            <a:ext cx="2800399" cy="2800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9375448"/>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chlitz">
  <a:themeElements>
    <a:clrScheme name="Benutzerdefiniert 22">
      <a:dk1>
        <a:srgbClr val="FFCC66"/>
      </a:dk1>
      <a:lt1>
        <a:srgbClr val="90F32D"/>
      </a:lt1>
      <a:dk2>
        <a:srgbClr val="FFFFFF"/>
      </a:dk2>
      <a:lt2>
        <a:srgbClr val="FFCC66"/>
      </a:lt2>
      <a:accent1>
        <a:srgbClr val="0099FF"/>
      </a:accent1>
      <a:accent2>
        <a:srgbClr val="00B0F0"/>
      </a:accent2>
      <a:accent3>
        <a:srgbClr val="CAADAA"/>
      </a:accent3>
      <a:accent4>
        <a:srgbClr val="DAAE82"/>
      </a:accent4>
      <a:accent5>
        <a:srgbClr val="FF0000"/>
      </a:accent5>
      <a:accent6>
        <a:srgbClr val="00B0F0"/>
      </a:accent6>
      <a:hlink>
        <a:srgbClr val="FF0000"/>
      </a:hlink>
      <a:folHlink>
        <a:srgbClr val="FF0000"/>
      </a:folHlink>
    </a:clrScheme>
    <a:fontScheme name="Schlitz">
      <a:majorFont>
        <a:latin typeface="Tahoma"/>
        <a:ea typeface=""/>
        <a:cs typeface=""/>
      </a:majorFont>
      <a:minorFont>
        <a:latin typeface="Tahoma"/>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chlitz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chlitz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chlitz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chlitz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chlitz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chlitz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chlitz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chlitz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chlitz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chlitz 10">
        <a:dk1>
          <a:srgbClr val="993300"/>
        </a:dk1>
        <a:lt1>
          <a:srgbClr val="FFFFFF"/>
        </a:lt1>
        <a:dk2>
          <a:srgbClr val="CC6600"/>
        </a:dk2>
        <a:lt2>
          <a:srgbClr val="CCFFFF"/>
        </a:lt2>
        <a:accent1>
          <a:srgbClr val="0099FF"/>
        </a:accent1>
        <a:accent2>
          <a:srgbClr val="00B000"/>
        </a:accent2>
        <a:accent3>
          <a:srgbClr val="E2B8AA"/>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chlitz 11">
        <a:dk1>
          <a:srgbClr val="FF9966"/>
        </a:dk1>
        <a:lt1>
          <a:srgbClr val="FFFFFF"/>
        </a:lt1>
        <a:dk2>
          <a:srgbClr val="993300"/>
        </a:dk2>
        <a:lt2>
          <a:srgbClr val="CCFFFF"/>
        </a:lt2>
        <a:accent1>
          <a:srgbClr val="0099FF"/>
        </a:accent1>
        <a:accent2>
          <a:srgbClr val="66FF33"/>
        </a:accent2>
        <a:accent3>
          <a:srgbClr val="CAADAA"/>
        </a:accent3>
        <a:accent4>
          <a:srgbClr val="DADADA"/>
        </a:accent4>
        <a:accent5>
          <a:srgbClr val="AACAFF"/>
        </a:accent5>
        <a:accent6>
          <a:srgbClr val="5CE72D"/>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chlitz 12">
        <a:dk1>
          <a:srgbClr val="FF9966"/>
        </a:dk1>
        <a:lt1>
          <a:srgbClr val="FFFFFF"/>
        </a:lt1>
        <a:dk2>
          <a:srgbClr val="993300"/>
        </a:dk2>
        <a:lt2>
          <a:srgbClr val="CCFFFF"/>
        </a:lt2>
        <a:accent1>
          <a:srgbClr val="0099FF"/>
        </a:accent1>
        <a:accent2>
          <a:srgbClr val="66FF33"/>
        </a:accent2>
        <a:accent3>
          <a:srgbClr val="CAADAA"/>
        </a:accent3>
        <a:accent4>
          <a:srgbClr val="DADADA"/>
        </a:accent4>
        <a:accent5>
          <a:srgbClr val="AACAFF"/>
        </a:accent5>
        <a:accent6>
          <a:srgbClr val="5CE72D"/>
        </a:accent6>
        <a:hlink>
          <a:srgbClr val="FF9966"/>
        </a:hlink>
        <a:folHlink>
          <a:srgbClr val="FF9900"/>
        </a:folHlink>
      </a:clrScheme>
      <a:clrMap bg1="dk2" tx1="lt1" bg2="dk1" tx2="lt2" accent1="accent1" accent2="accent2" accent3="accent3" accent4="accent4" accent5="accent5" accent6="accent6" hlink="hlink" folHlink="folHlink"/>
    </a:extraClrScheme>
    <a:extraClrScheme>
      <a:clrScheme name="Schlitz 13">
        <a:dk1>
          <a:srgbClr val="FF9966"/>
        </a:dk1>
        <a:lt1>
          <a:srgbClr val="FFCC99"/>
        </a:lt1>
        <a:dk2>
          <a:srgbClr val="993300"/>
        </a:dk2>
        <a:lt2>
          <a:srgbClr val="CCFFFF"/>
        </a:lt2>
        <a:accent1>
          <a:srgbClr val="0099FF"/>
        </a:accent1>
        <a:accent2>
          <a:srgbClr val="66FF33"/>
        </a:accent2>
        <a:accent3>
          <a:srgbClr val="CAADAA"/>
        </a:accent3>
        <a:accent4>
          <a:srgbClr val="DAAE82"/>
        </a:accent4>
        <a:accent5>
          <a:srgbClr val="AACAFF"/>
        </a:accent5>
        <a:accent6>
          <a:srgbClr val="5CE72D"/>
        </a:accent6>
        <a:hlink>
          <a:srgbClr val="FF9966"/>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8_Deimos">
  <a:themeElements>
    <a:clrScheme name="Deimo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8_Deimos">
      <a:majorFont>
        <a:latin typeface=""/>
        <a:ea typeface=""/>
        <a:cs typeface=""/>
      </a:majorFont>
      <a:minorFont>
        <a:latin typeface=""/>
        <a:ea typeface=""/>
        <a:cs typeface=""/>
      </a:minorFont>
    </a:fontScheme>
    <a:fmtScheme name="Deimos">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extraClrScheme>
      <a:clrScheme name="7_Deimos 1">
        <a:dk1>
          <a:srgbClr val="464646"/>
        </a:dk1>
        <a:lt1>
          <a:srgbClr val="FFFFFF"/>
        </a:lt1>
        <a:dk2>
          <a:srgbClr val="000000"/>
        </a:dk2>
        <a:lt2>
          <a:srgbClr val="DEF5FA"/>
        </a:lt2>
        <a:accent1>
          <a:srgbClr val="2DA2BF"/>
        </a:accent1>
        <a:accent2>
          <a:srgbClr val="DA1F28"/>
        </a:accent2>
        <a:accent3>
          <a:srgbClr val="AAAAAA"/>
        </a:accent3>
        <a:accent4>
          <a:srgbClr val="DADADA"/>
        </a:accent4>
        <a:accent5>
          <a:srgbClr val="ADCEDC"/>
        </a:accent5>
        <a:accent6>
          <a:srgbClr val="C51B23"/>
        </a:accent6>
        <a:hlink>
          <a:srgbClr val="FF8119"/>
        </a:hlink>
        <a:folHlink>
          <a:srgbClr val="44B9E8"/>
        </a:folHlink>
      </a:clrScheme>
      <a:clrMap bg1="dk2" tx1="lt1" bg2="dk1" tx2="lt2" accent1="accent1" accent2="accent2" accent3="accent3" accent4="accent4" accent5="accent5" accent6="accent6" hlink="hlink" folHlink="folHlink"/>
    </a:extraClrScheme>
    <a:extraClrScheme>
      <a:clrScheme name="7_Deimos 2">
        <a:dk1>
          <a:srgbClr val="993300"/>
        </a:dk1>
        <a:lt1>
          <a:srgbClr val="FFFFFF"/>
        </a:lt1>
        <a:dk2>
          <a:srgbClr val="CC6600"/>
        </a:dk2>
        <a:lt2>
          <a:srgbClr val="CCFFFF"/>
        </a:lt2>
        <a:accent1>
          <a:srgbClr val="0099FF"/>
        </a:accent1>
        <a:accent2>
          <a:srgbClr val="00B000"/>
        </a:accent2>
        <a:accent3>
          <a:srgbClr val="E2B8AA"/>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7_Deimos 3">
        <a:dk1>
          <a:srgbClr val="FF9966"/>
        </a:dk1>
        <a:lt1>
          <a:srgbClr val="FFFFFF"/>
        </a:lt1>
        <a:dk2>
          <a:srgbClr val="993300"/>
        </a:dk2>
        <a:lt2>
          <a:srgbClr val="CCFFFF"/>
        </a:lt2>
        <a:accent1>
          <a:srgbClr val="0099FF"/>
        </a:accent1>
        <a:accent2>
          <a:srgbClr val="66FF33"/>
        </a:accent2>
        <a:accent3>
          <a:srgbClr val="CAADAA"/>
        </a:accent3>
        <a:accent4>
          <a:srgbClr val="DADADA"/>
        </a:accent4>
        <a:accent5>
          <a:srgbClr val="AACAFF"/>
        </a:accent5>
        <a:accent6>
          <a:srgbClr val="5CE72D"/>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7_Deimos 4">
        <a:dk1>
          <a:srgbClr val="FF9966"/>
        </a:dk1>
        <a:lt1>
          <a:srgbClr val="FFFFFF"/>
        </a:lt1>
        <a:dk2>
          <a:srgbClr val="993300"/>
        </a:dk2>
        <a:lt2>
          <a:srgbClr val="CCFFFF"/>
        </a:lt2>
        <a:accent1>
          <a:srgbClr val="0099FF"/>
        </a:accent1>
        <a:accent2>
          <a:srgbClr val="66FF33"/>
        </a:accent2>
        <a:accent3>
          <a:srgbClr val="CAADAA"/>
        </a:accent3>
        <a:accent4>
          <a:srgbClr val="DADADA"/>
        </a:accent4>
        <a:accent5>
          <a:srgbClr val="AACAFF"/>
        </a:accent5>
        <a:accent6>
          <a:srgbClr val="5CE72D"/>
        </a:accent6>
        <a:hlink>
          <a:srgbClr val="FF9966"/>
        </a:hlink>
        <a:folHlink>
          <a:srgbClr val="FF9900"/>
        </a:folHlink>
      </a:clrScheme>
      <a:clrMap bg1="dk2" tx1="lt1" bg2="dk1" tx2="lt2" accent1="accent1" accent2="accent2" accent3="accent3" accent4="accent4" accent5="accent5" accent6="accent6" hlink="hlink" folHlink="folHlink"/>
    </a:extraClrScheme>
    <a:extraClrScheme>
      <a:clrScheme name="7_Deimos 5">
        <a:dk1>
          <a:srgbClr val="FF9966"/>
        </a:dk1>
        <a:lt1>
          <a:srgbClr val="FFCC99"/>
        </a:lt1>
        <a:dk2>
          <a:srgbClr val="993300"/>
        </a:dk2>
        <a:lt2>
          <a:srgbClr val="CCFFFF"/>
        </a:lt2>
        <a:accent1>
          <a:srgbClr val="0099FF"/>
        </a:accent1>
        <a:accent2>
          <a:srgbClr val="66FF33"/>
        </a:accent2>
        <a:accent3>
          <a:srgbClr val="CAADAA"/>
        </a:accent3>
        <a:accent4>
          <a:srgbClr val="DAAE82"/>
        </a:accent4>
        <a:accent5>
          <a:srgbClr val="AACAFF"/>
        </a:accent5>
        <a:accent6>
          <a:srgbClr val="5CE72D"/>
        </a:accent6>
        <a:hlink>
          <a:srgbClr val="FF9966"/>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imo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Deimo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0</TotalTime>
  <Words>6191</Words>
  <Application>Microsoft Office PowerPoint</Application>
  <PresentationFormat>Bildschirmpräsentation (4:3)</PresentationFormat>
  <Paragraphs>408</Paragraphs>
  <Slides>17</Slides>
  <Notes>17</Notes>
  <HiddenSlides>0</HiddenSlides>
  <MMClips>6</MMClips>
  <ScaleCrop>false</ScaleCrop>
  <HeadingPairs>
    <vt:vector size="6" baseType="variant">
      <vt:variant>
        <vt:lpstr>Verwendete Schriftarten</vt:lpstr>
      </vt:variant>
      <vt:variant>
        <vt:i4>11</vt:i4>
      </vt:variant>
      <vt:variant>
        <vt:lpstr>Design</vt:lpstr>
      </vt:variant>
      <vt:variant>
        <vt:i4>2</vt:i4>
      </vt:variant>
      <vt:variant>
        <vt:lpstr>Folientitel</vt:lpstr>
      </vt:variant>
      <vt:variant>
        <vt:i4>17</vt:i4>
      </vt:variant>
    </vt:vector>
  </HeadingPairs>
  <TitlesOfParts>
    <vt:vector size="30" baseType="lpstr">
      <vt:lpstr>Arial</vt:lpstr>
      <vt:lpstr>Century Gothic</vt:lpstr>
      <vt:lpstr>ET  LA V3</vt:lpstr>
      <vt:lpstr>Lucida Sans Unicode</vt:lpstr>
      <vt:lpstr>Schoolbell</vt:lpstr>
      <vt:lpstr>Tahoma</vt:lpstr>
      <vt:lpstr>Times New Roman</vt:lpstr>
      <vt:lpstr>Verdana</vt:lpstr>
      <vt:lpstr>Wingdings</vt:lpstr>
      <vt:lpstr>Wingdings 2</vt:lpstr>
      <vt:lpstr>Wingdings 3</vt:lpstr>
      <vt:lpstr>Schlitz</vt:lpstr>
      <vt:lpstr>8_Deimos</vt:lpstr>
      <vt:lpstr>Infoabend Schulanfang 2022</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Vielen Dank für Ihre Aufmerksamkeit und viel Freude im letzten Kindergartenjahr!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Informationsabend Schulfähigkeit</dc:title>
  <dc:creator>Grundschule Langenalb</dc:creator>
  <cp:lastModifiedBy>Mathias</cp:lastModifiedBy>
  <cp:revision>272</cp:revision>
  <cp:lastPrinted>2018-11-18T10:26:44Z</cp:lastPrinted>
  <dcterms:created xsi:type="dcterms:W3CDTF">2009-01-14T12:04:13Z</dcterms:created>
  <dcterms:modified xsi:type="dcterms:W3CDTF">2021-11-12T12:24:54Z</dcterms:modified>
</cp:coreProperties>
</file>